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8" r:id="rId3"/>
    <p:sldId id="274" r:id="rId4"/>
    <p:sldId id="278" r:id="rId5"/>
    <p:sldId id="279" r:id="rId6"/>
    <p:sldId id="280" r:id="rId7"/>
    <p:sldId id="269" r:id="rId8"/>
    <p:sldId id="277" r:id="rId9"/>
    <p:sldId id="270" r:id="rId10"/>
    <p:sldId id="271" r:id="rId11"/>
    <p:sldId id="272" r:id="rId12"/>
    <p:sldId id="275" r:id="rId13"/>
    <p:sldId id="276" r:id="rId14"/>
    <p:sldId id="281" r:id="rId15"/>
    <p:sldId id="282" r:id="rId16"/>
    <p:sldId id="273" r:id="rId17"/>
    <p:sldId id="283" r:id="rId18"/>
    <p:sldId id="286" r:id="rId19"/>
    <p:sldId id="284" r:id="rId2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ata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image" Target="../media/image35.png"/></Relationships>
</file>

<file path=ppt/diagrams/_rels/data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image" Target="../media/image35.png"/></Relationships>
</file>

<file path=ppt/diagrams/_rels/data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image" Target="../media/image35.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image" Target="../media/image35.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02CD29-3704-44BB-98A4-3E51B80F5E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PE"/>
        </a:p>
      </dgm:t>
    </dgm:pt>
    <dgm:pt modelId="{DC538390-325F-49BF-AF40-20839B0796B8}">
      <dgm:prSet phldrT="[Texto]"/>
      <dgm:spPr/>
      <dgm:t>
        <a:bodyPr/>
        <a:lstStyle/>
        <a:p>
          <a:r>
            <a:rPr lang="es-ES" dirty="0">
              <a:latin typeface="Tw Cen MT Condensed" panose="020B0606020104020203" pitchFamily="34" charset="0"/>
            </a:rPr>
            <a:t>VENTAJAS</a:t>
          </a:r>
          <a:endParaRPr lang="es-PE" dirty="0">
            <a:latin typeface="Tw Cen MT Condensed" panose="020B0606020104020203" pitchFamily="34" charset="0"/>
          </a:endParaRPr>
        </a:p>
      </dgm:t>
    </dgm:pt>
    <dgm:pt modelId="{01CD6742-66CE-43C7-BAB8-B956B40CAEBC}" type="parTrans" cxnId="{F1578029-6748-41CC-B654-B1802D0A5FC5}">
      <dgm:prSet/>
      <dgm:spPr/>
      <dgm:t>
        <a:bodyPr/>
        <a:lstStyle/>
        <a:p>
          <a:endParaRPr lang="es-PE"/>
        </a:p>
      </dgm:t>
    </dgm:pt>
    <dgm:pt modelId="{70993D92-57FE-4D73-B74C-50D842D41CDF}" type="sibTrans" cxnId="{F1578029-6748-41CC-B654-B1802D0A5FC5}">
      <dgm:prSet/>
      <dgm:spPr/>
      <dgm:t>
        <a:bodyPr/>
        <a:lstStyle/>
        <a:p>
          <a:endParaRPr lang="es-PE"/>
        </a:p>
      </dgm:t>
    </dgm:pt>
    <dgm:pt modelId="{1C095062-F563-4658-BD43-0A6A74D00381}">
      <dgm:prSet phldrT="[Texto]"/>
      <dgm:spPr/>
      <dgm:t>
        <a:bodyPr/>
        <a:lstStyle/>
        <a:p>
          <a:r>
            <a:rPr lang="es-ES" dirty="0">
              <a:latin typeface="Tw Cen MT Condensed" panose="020B0606020104020203" pitchFamily="34" charset="0"/>
            </a:rPr>
            <a:t>Fácil de planear y analizar</a:t>
          </a:r>
          <a:endParaRPr lang="es-PE" dirty="0">
            <a:latin typeface="Tw Cen MT Condensed" panose="020B0606020104020203" pitchFamily="34" charset="0"/>
          </a:endParaRPr>
        </a:p>
      </dgm:t>
    </dgm:pt>
    <dgm:pt modelId="{ADDB3F63-FD08-4EC3-9611-D6DDABD88738}" type="parTrans" cxnId="{5B308D3D-6D51-4616-8BF1-BCD1772BB5EC}">
      <dgm:prSet/>
      <dgm:spPr/>
      <dgm:t>
        <a:bodyPr/>
        <a:lstStyle/>
        <a:p>
          <a:endParaRPr lang="es-PE"/>
        </a:p>
      </dgm:t>
    </dgm:pt>
    <dgm:pt modelId="{29C4F72D-1ACD-413C-B744-17F1658AF55A}" type="sibTrans" cxnId="{5B308D3D-6D51-4616-8BF1-BCD1772BB5EC}">
      <dgm:prSet/>
      <dgm:spPr/>
      <dgm:t>
        <a:bodyPr/>
        <a:lstStyle/>
        <a:p>
          <a:endParaRPr lang="es-PE"/>
        </a:p>
      </dgm:t>
    </dgm:pt>
    <dgm:pt modelId="{BEE3C4CD-B394-45CB-8F60-6C66DA031A02}">
      <dgm:prSet phldrT="[Texto]"/>
      <dgm:spPr/>
      <dgm:t>
        <a:bodyPr/>
        <a:lstStyle/>
        <a:p>
          <a:r>
            <a:rPr lang="es-ES" dirty="0">
              <a:latin typeface="Tw Cen MT Condensed" panose="020B0606020104020203" pitchFamily="34" charset="0"/>
            </a:rPr>
            <a:t>Desventajas</a:t>
          </a:r>
          <a:endParaRPr lang="es-PE" dirty="0">
            <a:latin typeface="Tw Cen MT Condensed" panose="020B0606020104020203" pitchFamily="34" charset="0"/>
          </a:endParaRPr>
        </a:p>
      </dgm:t>
    </dgm:pt>
    <dgm:pt modelId="{FC477B9C-1E41-429B-B058-33BBAED7CEF5}" type="parTrans" cxnId="{0D89DE02-9697-46C9-88BD-62E642A172E9}">
      <dgm:prSet/>
      <dgm:spPr/>
      <dgm:t>
        <a:bodyPr/>
        <a:lstStyle/>
        <a:p>
          <a:endParaRPr lang="es-PE"/>
        </a:p>
      </dgm:t>
    </dgm:pt>
    <dgm:pt modelId="{5794D2C1-C3E4-4C39-A12F-0285D1F37053}" type="sibTrans" cxnId="{0D89DE02-9697-46C9-88BD-62E642A172E9}">
      <dgm:prSet/>
      <dgm:spPr/>
      <dgm:t>
        <a:bodyPr/>
        <a:lstStyle/>
        <a:p>
          <a:endParaRPr lang="es-PE"/>
        </a:p>
      </dgm:t>
    </dgm:pt>
    <dgm:pt modelId="{AC858085-4A8A-40E3-A22F-E5577A59ACEA}">
      <dgm:prSet phldrT="[Texto]"/>
      <dgm:spPr/>
      <dgm:t>
        <a:bodyPr/>
        <a:lstStyle/>
        <a:p>
          <a:r>
            <a:rPr lang="es-PE" dirty="0">
              <a:latin typeface="Tw Cen MT Condensed" panose="020B0606020104020203" pitchFamily="34" charset="0"/>
            </a:rPr>
            <a:t>No recomendados para mucho tratamientos (n &gt; 20)</a:t>
          </a:r>
        </a:p>
      </dgm:t>
    </dgm:pt>
    <dgm:pt modelId="{8DD394EC-CB7E-4B99-A7BD-C512E30CCEC5}" type="parTrans" cxnId="{E94CC640-0288-4F51-96ED-E83FD7D1193B}">
      <dgm:prSet/>
      <dgm:spPr/>
      <dgm:t>
        <a:bodyPr/>
        <a:lstStyle/>
        <a:p>
          <a:endParaRPr lang="es-PE"/>
        </a:p>
      </dgm:t>
    </dgm:pt>
    <dgm:pt modelId="{0CA785C2-9D04-4CE2-B917-CE9A6D975F35}" type="sibTrans" cxnId="{E94CC640-0288-4F51-96ED-E83FD7D1193B}">
      <dgm:prSet/>
      <dgm:spPr/>
      <dgm:t>
        <a:bodyPr/>
        <a:lstStyle/>
        <a:p>
          <a:endParaRPr lang="es-PE"/>
        </a:p>
      </dgm:t>
    </dgm:pt>
    <dgm:pt modelId="{F04EF9FF-FFE2-424B-A6E7-AEE92530DEB7}">
      <dgm:prSet/>
      <dgm:spPr/>
      <dgm:t>
        <a:bodyPr/>
        <a:lstStyle/>
        <a:p>
          <a:r>
            <a:rPr lang="es-ES" dirty="0">
              <a:latin typeface="Tw Cen MT Condensed" panose="020B0606020104020203" pitchFamily="34" charset="0"/>
            </a:rPr>
            <a:t>Máximo grado de libertad del error</a:t>
          </a:r>
          <a:endParaRPr lang="es-PE" dirty="0">
            <a:latin typeface="Tw Cen MT Condensed" panose="020B0606020104020203" pitchFamily="34" charset="0"/>
          </a:endParaRPr>
        </a:p>
      </dgm:t>
    </dgm:pt>
    <dgm:pt modelId="{03BB1C32-173E-4A32-B93D-1EB7D6C857E0}" type="parTrans" cxnId="{1C58980A-2E14-4DCE-BBFD-A3A04518EE3F}">
      <dgm:prSet/>
      <dgm:spPr/>
      <dgm:t>
        <a:bodyPr/>
        <a:lstStyle/>
        <a:p>
          <a:endParaRPr lang="es-PE"/>
        </a:p>
      </dgm:t>
    </dgm:pt>
    <dgm:pt modelId="{83D0B20D-7045-4A0E-864A-F9548EA6DF59}" type="sibTrans" cxnId="{1C58980A-2E14-4DCE-BBFD-A3A04518EE3F}">
      <dgm:prSet/>
      <dgm:spPr/>
      <dgm:t>
        <a:bodyPr/>
        <a:lstStyle/>
        <a:p>
          <a:endParaRPr lang="es-PE"/>
        </a:p>
      </dgm:t>
    </dgm:pt>
    <dgm:pt modelId="{0FB77BD0-16AD-4571-959D-BA76D9A4B38A}">
      <dgm:prSet/>
      <dgm:spPr/>
      <dgm:t>
        <a:bodyPr/>
        <a:lstStyle/>
        <a:p>
          <a:r>
            <a:rPr lang="es-ES" dirty="0">
              <a:latin typeface="Tw Cen MT Condensed" panose="020B0606020104020203" pitchFamily="34" charset="0"/>
            </a:rPr>
            <a:t>Las repeticiones por tratamiento pueden ser diferentes</a:t>
          </a:r>
          <a:endParaRPr lang="es-PE" dirty="0">
            <a:latin typeface="Tw Cen MT Condensed" panose="020B0606020104020203" pitchFamily="34" charset="0"/>
          </a:endParaRPr>
        </a:p>
      </dgm:t>
    </dgm:pt>
    <dgm:pt modelId="{721F36BF-B0E6-4505-8690-E5B8B1787538}" type="parTrans" cxnId="{63A803B2-C14E-4A4B-B466-004AE9EE344F}">
      <dgm:prSet/>
      <dgm:spPr/>
      <dgm:t>
        <a:bodyPr/>
        <a:lstStyle/>
        <a:p>
          <a:endParaRPr lang="es-PE"/>
        </a:p>
      </dgm:t>
    </dgm:pt>
    <dgm:pt modelId="{BD10422F-7FEF-4F20-A064-9FD19B245C85}" type="sibTrans" cxnId="{63A803B2-C14E-4A4B-B466-004AE9EE344F}">
      <dgm:prSet/>
      <dgm:spPr/>
      <dgm:t>
        <a:bodyPr/>
        <a:lstStyle/>
        <a:p>
          <a:endParaRPr lang="es-PE"/>
        </a:p>
      </dgm:t>
    </dgm:pt>
    <dgm:pt modelId="{68F6C269-CA3C-4F0A-B814-1B3AAD0A53ED}">
      <dgm:prSet phldrT="[Texto]"/>
      <dgm:spPr/>
      <dgm:t>
        <a:bodyPr/>
        <a:lstStyle/>
        <a:p>
          <a:r>
            <a:rPr lang="es-PE" dirty="0">
              <a:latin typeface="Tw Cen MT Condensed" panose="020B0606020104020203" pitchFamily="34" charset="0"/>
            </a:rPr>
            <a:t>No recomendado para material de estudio heterogéneo</a:t>
          </a:r>
        </a:p>
      </dgm:t>
    </dgm:pt>
    <dgm:pt modelId="{65C6994A-956C-44FE-AE29-25FF20E9B737}" type="parTrans" cxnId="{D36B8802-415A-4C71-93AF-7B68460F5896}">
      <dgm:prSet/>
      <dgm:spPr/>
      <dgm:t>
        <a:bodyPr/>
        <a:lstStyle/>
        <a:p>
          <a:endParaRPr lang="es-PE"/>
        </a:p>
      </dgm:t>
    </dgm:pt>
    <dgm:pt modelId="{EAAE3491-4DE7-4CDC-89A6-890E9A45A591}" type="sibTrans" cxnId="{D36B8802-415A-4C71-93AF-7B68460F5896}">
      <dgm:prSet/>
      <dgm:spPr/>
      <dgm:t>
        <a:bodyPr/>
        <a:lstStyle/>
        <a:p>
          <a:endParaRPr lang="es-PE"/>
        </a:p>
      </dgm:t>
    </dgm:pt>
    <dgm:pt modelId="{9E2129AF-A2C1-464F-B794-70E16E1028C0}" type="pres">
      <dgm:prSet presAssocID="{6C02CD29-3704-44BB-98A4-3E51B80F5E11}" presName="linear" presStyleCnt="0">
        <dgm:presLayoutVars>
          <dgm:animLvl val="lvl"/>
          <dgm:resizeHandles val="exact"/>
        </dgm:presLayoutVars>
      </dgm:prSet>
      <dgm:spPr/>
    </dgm:pt>
    <dgm:pt modelId="{D78783E6-650B-4377-BDD5-BE7D31CD8FBF}" type="pres">
      <dgm:prSet presAssocID="{DC538390-325F-49BF-AF40-20839B0796B8}" presName="parentText" presStyleLbl="node1" presStyleIdx="0" presStyleCnt="2">
        <dgm:presLayoutVars>
          <dgm:chMax val="0"/>
          <dgm:bulletEnabled val="1"/>
        </dgm:presLayoutVars>
      </dgm:prSet>
      <dgm:spPr/>
    </dgm:pt>
    <dgm:pt modelId="{E1B62696-1483-4687-BF12-3319675B9559}" type="pres">
      <dgm:prSet presAssocID="{DC538390-325F-49BF-AF40-20839B0796B8}" presName="childText" presStyleLbl="revTx" presStyleIdx="0" presStyleCnt="2">
        <dgm:presLayoutVars>
          <dgm:bulletEnabled val="1"/>
        </dgm:presLayoutVars>
      </dgm:prSet>
      <dgm:spPr/>
    </dgm:pt>
    <dgm:pt modelId="{2286D216-36E9-4674-BB3B-1CFD5DECE9A4}" type="pres">
      <dgm:prSet presAssocID="{BEE3C4CD-B394-45CB-8F60-6C66DA031A02}" presName="parentText" presStyleLbl="node1" presStyleIdx="1" presStyleCnt="2">
        <dgm:presLayoutVars>
          <dgm:chMax val="0"/>
          <dgm:bulletEnabled val="1"/>
        </dgm:presLayoutVars>
      </dgm:prSet>
      <dgm:spPr/>
    </dgm:pt>
    <dgm:pt modelId="{C35FDB6B-2E1A-4EDB-9E5E-B001A38958F5}" type="pres">
      <dgm:prSet presAssocID="{BEE3C4CD-B394-45CB-8F60-6C66DA031A02}" presName="childText" presStyleLbl="revTx" presStyleIdx="1" presStyleCnt="2">
        <dgm:presLayoutVars>
          <dgm:bulletEnabled val="1"/>
        </dgm:presLayoutVars>
      </dgm:prSet>
      <dgm:spPr/>
    </dgm:pt>
  </dgm:ptLst>
  <dgm:cxnLst>
    <dgm:cxn modelId="{D36B8802-415A-4C71-93AF-7B68460F5896}" srcId="{BEE3C4CD-B394-45CB-8F60-6C66DA031A02}" destId="{68F6C269-CA3C-4F0A-B814-1B3AAD0A53ED}" srcOrd="1" destOrd="0" parTransId="{65C6994A-956C-44FE-AE29-25FF20E9B737}" sibTransId="{EAAE3491-4DE7-4CDC-89A6-890E9A45A591}"/>
    <dgm:cxn modelId="{0D89DE02-9697-46C9-88BD-62E642A172E9}" srcId="{6C02CD29-3704-44BB-98A4-3E51B80F5E11}" destId="{BEE3C4CD-B394-45CB-8F60-6C66DA031A02}" srcOrd="1" destOrd="0" parTransId="{FC477B9C-1E41-429B-B058-33BBAED7CEF5}" sibTransId="{5794D2C1-C3E4-4C39-A12F-0285D1F37053}"/>
    <dgm:cxn modelId="{1C58980A-2E14-4DCE-BBFD-A3A04518EE3F}" srcId="{DC538390-325F-49BF-AF40-20839B0796B8}" destId="{F04EF9FF-FFE2-424B-A6E7-AEE92530DEB7}" srcOrd="1" destOrd="0" parTransId="{03BB1C32-173E-4A32-B93D-1EB7D6C857E0}" sibTransId="{83D0B20D-7045-4A0E-864A-F9548EA6DF59}"/>
    <dgm:cxn modelId="{EE970E28-D343-4793-A203-40AE948AA405}" type="presOf" srcId="{0FB77BD0-16AD-4571-959D-BA76D9A4B38A}" destId="{E1B62696-1483-4687-BF12-3319675B9559}" srcOrd="0" destOrd="2" presId="urn:microsoft.com/office/officeart/2005/8/layout/vList2"/>
    <dgm:cxn modelId="{F1578029-6748-41CC-B654-B1802D0A5FC5}" srcId="{6C02CD29-3704-44BB-98A4-3E51B80F5E11}" destId="{DC538390-325F-49BF-AF40-20839B0796B8}" srcOrd="0" destOrd="0" parTransId="{01CD6742-66CE-43C7-BAB8-B956B40CAEBC}" sibTransId="{70993D92-57FE-4D73-B74C-50D842D41CDF}"/>
    <dgm:cxn modelId="{95E3D12C-51A0-4E35-9B37-6B89E8AA08AD}" type="presOf" srcId="{AC858085-4A8A-40E3-A22F-E5577A59ACEA}" destId="{C35FDB6B-2E1A-4EDB-9E5E-B001A38958F5}" srcOrd="0" destOrd="0" presId="urn:microsoft.com/office/officeart/2005/8/layout/vList2"/>
    <dgm:cxn modelId="{C27E7230-2CFD-4934-82FB-EF991967C77B}" type="presOf" srcId="{DC538390-325F-49BF-AF40-20839B0796B8}" destId="{D78783E6-650B-4377-BDD5-BE7D31CD8FBF}" srcOrd="0" destOrd="0" presId="urn:microsoft.com/office/officeart/2005/8/layout/vList2"/>
    <dgm:cxn modelId="{5B308D3D-6D51-4616-8BF1-BCD1772BB5EC}" srcId="{DC538390-325F-49BF-AF40-20839B0796B8}" destId="{1C095062-F563-4658-BD43-0A6A74D00381}" srcOrd="0" destOrd="0" parTransId="{ADDB3F63-FD08-4EC3-9611-D6DDABD88738}" sibTransId="{29C4F72D-1ACD-413C-B744-17F1658AF55A}"/>
    <dgm:cxn modelId="{E94CC640-0288-4F51-96ED-E83FD7D1193B}" srcId="{BEE3C4CD-B394-45CB-8F60-6C66DA031A02}" destId="{AC858085-4A8A-40E3-A22F-E5577A59ACEA}" srcOrd="0" destOrd="0" parTransId="{8DD394EC-CB7E-4B99-A7BD-C512E30CCEC5}" sibTransId="{0CA785C2-9D04-4CE2-B917-CE9A6D975F35}"/>
    <dgm:cxn modelId="{5D06D168-AFB7-4C37-8CD2-0F7B1A1220DB}" type="presOf" srcId="{F04EF9FF-FFE2-424B-A6E7-AEE92530DEB7}" destId="{E1B62696-1483-4687-BF12-3319675B9559}" srcOrd="0" destOrd="1" presId="urn:microsoft.com/office/officeart/2005/8/layout/vList2"/>
    <dgm:cxn modelId="{C6B17A83-276B-4184-96E5-27109E316D81}" type="presOf" srcId="{68F6C269-CA3C-4F0A-B814-1B3AAD0A53ED}" destId="{C35FDB6B-2E1A-4EDB-9E5E-B001A38958F5}" srcOrd="0" destOrd="1" presId="urn:microsoft.com/office/officeart/2005/8/layout/vList2"/>
    <dgm:cxn modelId="{042255AF-1CEB-4541-868A-32DD0FEFFD48}" type="presOf" srcId="{6C02CD29-3704-44BB-98A4-3E51B80F5E11}" destId="{9E2129AF-A2C1-464F-B794-70E16E1028C0}" srcOrd="0" destOrd="0" presId="urn:microsoft.com/office/officeart/2005/8/layout/vList2"/>
    <dgm:cxn modelId="{63A803B2-C14E-4A4B-B466-004AE9EE344F}" srcId="{DC538390-325F-49BF-AF40-20839B0796B8}" destId="{0FB77BD0-16AD-4571-959D-BA76D9A4B38A}" srcOrd="2" destOrd="0" parTransId="{721F36BF-B0E6-4505-8690-E5B8B1787538}" sibTransId="{BD10422F-7FEF-4F20-A064-9FD19B245C85}"/>
    <dgm:cxn modelId="{314FD6B8-075B-4CF5-B07F-B0C331BDD711}" type="presOf" srcId="{BEE3C4CD-B394-45CB-8F60-6C66DA031A02}" destId="{2286D216-36E9-4674-BB3B-1CFD5DECE9A4}" srcOrd="0" destOrd="0" presId="urn:microsoft.com/office/officeart/2005/8/layout/vList2"/>
    <dgm:cxn modelId="{2A5DCBC8-21C4-4A52-9CF2-F6C75D3DCB9D}" type="presOf" srcId="{1C095062-F563-4658-BD43-0A6A74D00381}" destId="{E1B62696-1483-4687-BF12-3319675B9559}" srcOrd="0" destOrd="0" presId="urn:microsoft.com/office/officeart/2005/8/layout/vList2"/>
    <dgm:cxn modelId="{08234A3A-9129-4A52-8E1E-57EE084D6729}" type="presParOf" srcId="{9E2129AF-A2C1-464F-B794-70E16E1028C0}" destId="{D78783E6-650B-4377-BDD5-BE7D31CD8FBF}" srcOrd="0" destOrd="0" presId="urn:microsoft.com/office/officeart/2005/8/layout/vList2"/>
    <dgm:cxn modelId="{F045F783-901A-4FFE-A317-6588AEAF9AA1}" type="presParOf" srcId="{9E2129AF-A2C1-464F-B794-70E16E1028C0}" destId="{E1B62696-1483-4687-BF12-3319675B9559}" srcOrd="1" destOrd="0" presId="urn:microsoft.com/office/officeart/2005/8/layout/vList2"/>
    <dgm:cxn modelId="{A6B45082-E133-4376-9EA1-41862A5BB257}" type="presParOf" srcId="{9E2129AF-A2C1-464F-B794-70E16E1028C0}" destId="{2286D216-36E9-4674-BB3B-1CFD5DECE9A4}" srcOrd="2" destOrd="0" presId="urn:microsoft.com/office/officeart/2005/8/layout/vList2"/>
    <dgm:cxn modelId="{8189CDE5-E3F7-4A91-8D3B-D108F1306F8C}" type="presParOf" srcId="{9E2129AF-A2C1-464F-B794-70E16E1028C0}" destId="{C35FDB6B-2E1A-4EDB-9E5E-B001A38958F5}" srcOrd="3"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D6F8B5-06D0-4754-A101-707C9EE013D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PE"/>
        </a:p>
      </dgm:t>
    </dgm:pt>
    <dgm:pt modelId="{7BD0184F-F485-41E6-BF67-F87A76C6DEDC}">
      <dgm:prSet/>
      <dgm:spPr/>
      <dgm:t>
        <a:bodyPr/>
        <a:lstStyle/>
        <a:p>
          <a:r>
            <a:rPr lang="es-ES" dirty="0">
              <a:latin typeface="Tw Cen MT Condensed" panose="020B0606020104020203" pitchFamily="34" charset="0"/>
            </a:rPr>
            <a:t>Indicada para comparar una variable cuantitativa en tres o mas muestras, cuando estas son independientes</a:t>
          </a:r>
          <a:endParaRPr lang="es-PE" dirty="0">
            <a:latin typeface="Tw Cen MT Condensed" panose="020B0606020104020203" pitchFamily="34" charset="0"/>
          </a:endParaRPr>
        </a:p>
      </dgm:t>
    </dgm:pt>
    <dgm:pt modelId="{C76552C9-A60F-4FF8-AA5E-51B66BEBA2D5}" type="parTrans" cxnId="{CFB210FF-BD3E-41E3-A45F-2652C331A2A9}">
      <dgm:prSet/>
      <dgm:spPr/>
      <dgm:t>
        <a:bodyPr/>
        <a:lstStyle/>
        <a:p>
          <a:endParaRPr lang="es-PE"/>
        </a:p>
      </dgm:t>
    </dgm:pt>
    <dgm:pt modelId="{6DD3224A-5C9C-47AA-A723-B09AF031B782}" type="sibTrans" cxnId="{CFB210FF-BD3E-41E3-A45F-2652C331A2A9}">
      <dgm:prSet/>
      <dgm:spPr/>
      <dgm:t>
        <a:bodyPr/>
        <a:lstStyle/>
        <a:p>
          <a:endParaRPr lang="es-PE"/>
        </a:p>
      </dgm:t>
    </dgm:pt>
    <dgm:pt modelId="{461EFDFE-78CC-4BD5-A5ED-17BE8A8AC74F}">
      <dgm:prSet/>
      <dgm:spPr/>
      <dgm:t>
        <a:bodyPr/>
        <a:lstStyle/>
        <a:p>
          <a:r>
            <a:rPr lang="es-PE" b="0" dirty="0">
              <a:latin typeface="Tw Cen MT Condensed" panose="020B0606020104020203" pitchFamily="34" charset="0"/>
            </a:rPr>
            <a:t>Estadístico H</a:t>
          </a:r>
        </a:p>
      </dgm:t>
    </dgm:pt>
    <dgm:pt modelId="{819C6233-563F-4474-968D-B56B25105BFE}" type="parTrans" cxnId="{710CDECF-5F9F-4B1C-8EB6-DB74229DA31E}">
      <dgm:prSet/>
      <dgm:spPr/>
      <dgm:t>
        <a:bodyPr/>
        <a:lstStyle/>
        <a:p>
          <a:endParaRPr lang="es-PE"/>
        </a:p>
      </dgm:t>
    </dgm:pt>
    <dgm:pt modelId="{9CB0449B-AD33-4987-8AD1-509C1E2286FC}" type="sibTrans" cxnId="{710CDECF-5F9F-4B1C-8EB6-DB74229DA31E}">
      <dgm:prSet/>
      <dgm:spPr/>
      <dgm:t>
        <a:bodyPr/>
        <a:lstStyle/>
        <a:p>
          <a:endParaRPr lang="es-PE"/>
        </a:p>
      </dgm:t>
    </dgm:pt>
    <dgm:pt modelId="{EC87A064-4129-487F-9AC9-F57858FE9E80}">
      <dgm:prSet/>
      <dgm:spPr/>
      <dgm:t>
        <a:bodyPr/>
        <a:lstStyle/>
        <a:p>
          <a:r>
            <a:rPr lang="es-PE" b="0" dirty="0">
              <a:latin typeface="Tw Cen MT Condensed" panose="020B0606020104020203" pitchFamily="34" charset="0"/>
            </a:rPr>
            <a:t>Contraparte de la ANOVA de una vía cuando no se cumplen los supuestos, sobre todo el de normalidad</a:t>
          </a:r>
        </a:p>
      </dgm:t>
    </dgm:pt>
    <dgm:pt modelId="{ED68920D-399B-42C3-B130-DC5E7AB74714}" type="parTrans" cxnId="{05520FB6-6E29-4AA5-85EA-EDD381BDD983}">
      <dgm:prSet/>
      <dgm:spPr/>
      <dgm:t>
        <a:bodyPr/>
        <a:lstStyle/>
        <a:p>
          <a:endParaRPr lang="es-PE"/>
        </a:p>
      </dgm:t>
    </dgm:pt>
    <dgm:pt modelId="{B0DB8AC7-4987-41BC-AFFE-8133AEAD34E0}" type="sibTrans" cxnId="{05520FB6-6E29-4AA5-85EA-EDD381BDD983}">
      <dgm:prSet/>
      <dgm:spPr/>
      <dgm:t>
        <a:bodyPr/>
        <a:lstStyle/>
        <a:p>
          <a:endParaRPr lang="es-PE"/>
        </a:p>
      </dgm:t>
    </dgm:pt>
    <dgm:pt modelId="{4AE1EDC6-4299-4A33-9AB6-F4FFE5845D60}" type="pres">
      <dgm:prSet presAssocID="{E9D6F8B5-06D0-4754-A101-707C9EE013D2}" presName="Name0" presStyleCnt="0">
        <dgm:presLayoutVars>
          <dgm:dir/>
          <dgm:resizeHandles val="exact"/>
        </dgm:presLayoutVars>
      </dgm:prSet>
      <dgm:spPr/>
    </dgm:pt>
    <dgm:pt modelId="{9005F131-AAF6-4346-B738-EFCCD9D60970}" type="pres">
      <dgm:prSet presAssocID="{7BD0184F-F485-41E6-BF67-F87A76C6DEDC}" presName="composite" presStyleCnt="0"/>
      <dgm:spPr/>
    </dgm:pt>
    <dgm:pt modelId="{12F56358-00F5-46D9-B5B2-DE04F3C7DDCF}" type="pres">
      <dgm:prSet presAssocID="{7BD0184F-F485-41E6-BF67-F87A76C6DEDC}" presName="rect1" presStyleLbl="trAlignAcc1" presStyleIdx="0" presStyleCnt="3">
        <dgm:presLayoutVars>
          <dgm:bulletEnabled val="1"/>
        </dgm:presLayoutVars>
      </dgm:prSet>
      <dgm:spPr/>
    </dgm:pt>
    <dgm:pt modelId="{5AF6D519-61B2-4DDF-B53D-96CE435C5FA3}" type="pres">
      <dgm:prSet presAssocID="{7BD0184F-F485-41E6-BF67-F87A76C6DEDC}" presName="rect2" presStyleLbl="fgImgPlace1" presStyleIdx="0" presStyleCnt="3"/>
      <dgm:spPr>
        <a:blipFill rotWithShape="1">
          <a:blip xmlns:r="http://schemas.openxmlformats.org/officeDocument/2006/relationships" r:embed="rId1"/>
          <a:srcRect/>
          <a:stretch>
            <a:fillRect l="-30000" r="-30000"/>
          </a:stretch>
        </a:blipFill>
      </dgm:spPr>
    </dgm:pt>
    <dgm:pt modelId="{23E63371-1313-454B-9FFD-3D7744FA0CCF}" type="pres">
      <dgm:prSet presAssocID="{6DD3224A-5C9C-47AA-A723-B09AF031B782}" presName="sibTrans" presStyleCnt="0"/>
      <dgm:spPr/>
    </dgm:pt>
    <dgm:pt modelId="{53DD1F9B-7FE5-4578-9323-FBBA57511909}" type="pres">
      <dgm:prSet presAssocID="{461EFDFE-78CC-4BD5-A5ED-17BE8A8AC74F}" presName="composite" presStyleCnt="0"/>
      <dgm:spPr/>
    </dgm:pt>
    <dgm:pt modelId="{E358FEF6-7ED6-4C1F-935D-CFE75B4D394D}" type="pres">
      <dgm:prSet presAssocID="{461EFDFE-78CC-4BD5-A5ED-17BE8A8AC74F}" presName="rect1" presStyleLbl="trAlignAcc1" presStyleIdx="1" presStyleCnt="3">
        <dgm:presLayoutVars>
          <dgm:bulletEnabled val="1"/>
        </dgm:presLayoutVars>
      </dgm:prSet>
      <dgm:spPr/>
    </dgm:pt>
    <dgm:pt modelId="{32549641-EAFC-4AD1-B135-83757B5D737D}" type="pres">
      <dgm:prSet presAssocID="{461EFDFE-78CC-4BD5-A5ED-17BE8A8AC74F}" presName="rect2" presStyleLbl="fgImgPlace1" presStyleIdx="1" presStyleCnt="3"/>
      <dgm:spPr>
        <a:blipFill rotWithShape="1">
          <a:blip xmlns:r="http://schemas.openxmlformats.org/officeDocument/2006/relationships" r:embed="rId2"/>
          <a:srcRect/>
          <a:stretch>
            <a:fillRect l="-77000" r="-77000"/>
          </a:stretch>
        </a:blipFill>
      </dgm:spPr>
    </dgm:pt>
    <dgm:pt modelId="{A4276927-3B5D-4CB1-81B4-0668017C2741}" type="pres">
      <dgm:prSet presAssocID="{9CB0449B-AD33-4987-8AD1-509C1E2286FC}" presName="sibTrans" presStyleCnt="0"/>
      <dgm:spPr/>
    </dgm:pt>
    <dgm:pt modelId="{41D15D79-A8A7-432D-A861-CA6E6A21BF7A}" type="pres">
      <dgm:prSet presAssocID="{EC87A064-4129-487F-9AC9-F57858FE9E80}" presName="composite" presStyleCnt="0"/>
      <dgm:spPr/>
    </dgm:pt>
    <dgm:pt modelId="{F0C55BA8-C4F4-43CE-BA13-EC8E0D2E6109}" type="pres">
      <dgm:prSet presAssocID="{EC87A064-4129-487F-9AC9-F57858FE9E80}" presName="rect1" presStyleLbl="trAlignAcc1" presStyleIdx="2" presStyleCnt="3">
        <dgm:presLayoutVars>
          <dgm:bulletEnabled val="1"/>
        </dgm:presLayoutVars>
      </dgm:prSet>
      <dgm:spPr/>
    </dgm:pt>
    <dgm:pt modelId="{857B10A9-3C81-486B-A56E-A9BD86348B64}" type="pres">
      <dgm:prSet presAssocID="{EC87A064-4129-487F-9AC9-F57858FE9E80}" presName="rect2" presStyleLbl="fgImgPlace1" presStyleIdx="2" presStyleCnt="3"/>
      <dgm:spPr>
        <a:blipFill rotWithShape="1">
          <a:blip xmlns:r="http://schemas.openxmlformats.org/officeDocument/2006/relationships" r:embed="rId3"/>
          <a:srcRect/>
          <a:stretch>
            <a:fillRect l="-67000" r="-67000"/>
          </a:stretch>
        </a:blipFill>
      </dgm:spPr>
    </dgm:pt>
  </dgm:ptLst>
  <dgm:cxnLst>
    <dgm:cxn modelId="{B5708608-F49D-49A2-80B9-6EB72B204A03}" type="presOf" srcId="{461EFDFE-78CC-4BD5-A5ED-17BE8A8AC74F}" destId="{E358FEF6-7ED6-4C1F-935D-CFE75B4D394D}" srcOrd="0" destOrd="0" presId="urn:microsoft.com/office/officeart/2008/layout/PictureStrips"/>
    <dgm:cxn modelId="{3D5CDD17-FF26-4445-B53C-3FA046949E4D}" type="presOf" srcId="{E9D6F8B5-06D0-4754-A101-707C9EE013D2}" destId="{4AE1EDC6-4299-4A33-9AB6-F4FFE5845D60}" srcOrd="0" destOrd="0" presId="urn:microsoft.com/office/officeart/2008/layout/PictureStrips"/>
    <dgm:cxn modelId="{DF6DD577-C8EE-4D8C-9EED-3EB8558257FA}" type="presOf" srcId="{EC87A064-4129-487F-9AC9-F57858FE9E80}" destId="{F0C55BA8-C4F4-43CE-BA13-EC8E0D2E6109}" srcOrd="0" destOrd="0" presId="urn:microsoft.com/office/officeart/2008/layout/PictureStrips"/>
    <dgm:cxn modelId="{05520FB6-6E29-4AA5-85EA-EDD381BDD983}" srcId="{E9D6F8B5-06D0-4754-A101-707C9EE013D2}" destId="{EC87A064-4129-487F-9AC9-F57858FE9E80}" srcOrd="2" destOrd="0" parTransId="{ED68920D-399B-42C3-B130-DC5E7AB74714}" sibTransId="{B0DB8AC7-4987-41BC-AFFE-8133AEAD34E0}"/>
    <dgm:cxn modelId="{710CDECF-5F9F-4B1C-8EB6-DB74229DA31E}" srcId="{E9D6F8B5-06D0-4754-A101-707C9EE013D2}" destId="{461EFDFE-78CC-4BD5-A5ED-17BE8A8AC74F}" srcOrd="1" destOrd="0" parTransId="{819C6233-563F-4474-968D-B56B25105BFE}" sibTransId="{9CB0449B-AD33-4987-8AD1-509C1E2286FC}"/>
    <dgm:cxn modelId="{42C7B1FC-E352-48DE-A5A1-0F3D617B8ACC}" type="presOf" srcId="{7BD0184F-F485-41E6-BF67-F87A76C6DEDC}" destId="{12F56358-00F5-46D9-B5B2-DE04F3C7DDCF}" srcOrd="0" destOrd="0" presId="urn:microsoft.com/office/officeart/2008/layout/PictureStrips"/>
    <dgm:cxn modelId="{CFB210FF-BD3E-41E3-A45F-2652C331A2A9}" srcId="{E9D6F8B5-06D0-4754-A101-707C9EE013D2}" destId="{7BD0184F-F485-41E6-BF67-F87A76C6DEDC}" srcOrd="0" destOrd="0" parTransId="{C76552C9-A60F-4FF8-AA5E-51B66BEBA2D5}" sibTransId="{6DD3224A-5C9C-47AA-A723-B09AF031B782}"/>
    <dgm:cxn modelId="{B4657DC6-3672-4009-9496-C83CB6699E58}" type="presParOf" srcId="{4AE1EDC6-4299-4A33-9AB6-F4FFE5845D60}" destId="{9005F131-AAF6-4346-B738-EFCCD9D60970}" srcOrd="0" destOrd="0" presId="urn:microsoft.com/office/officeart/2008/layout/PictureStrips"/>
    <dgm:cxn modelId="{61ACFB02-5E97-4E19-B38E-AED1589B2A42}" type="presParOf" srcId="{9005F131-AAF6-4346-B738-EFCCD9D60970}" destId="{12F56358-00F5-46D9-B5B2-DE04F3C7DDCF}" srcOrd="0" destOrd="0" presId="urn:microsoft.com/office/officeart/2008/layout/PictureStrips"/>
    <dgm:cxn modelId="{0B71C6DE-A67C-4026-A286-1F9B4DE678DD}" type="presParOf" srcId="{9005F131-AAF6-4346-B738-EFCCD9D60970}" destId="{5AF6D519-61B2-4DDF-B53D-96CE435C5FA3}" srcOrd="1" destOrd="0" presId="urn:microsoft.com/office/officeart/2008/layout/PictureStrips"/>
    <dgm:cxn modelId="{232A8FCB-F97F-403C-9EFC-0440D71EAFC3}" type="presParOf" srcId="{4AE1EDC6-4299-4A33-9AB6-F4FFE5845D60}" destId="{23E63371-1313-454B-9FFD-3D7744FA0CCF}" srcOrd="1" destOrd="0" presId="urn:microsoft.com/office/officeart/2008/layout/PictureStrips"/>
    <dgm:cxn modelId="{71C3E350-7C5E-4A15-90E1-DCB36C5AD442}" type="presParOf" srcId="{4AE1EDC6-4299-4A33-9AB6-F4FFE5845D60}" destId="{53DD1F9B-7FE5-4578-9323-FBBA57511909}" srcOrd="2" destOrd="0" presId="urn:microsoft.com/office/officeart/2008/layout/PictureStrips"/>
    <dgm:cxn modelId="{3213096D-AC24-4DEB-A2D1-4F48528B2A7C}" type="presParOf" srcId="{53DD1F9B-7FE5-4578-9323-FBBA57511909}" destId="{E358FEF6-7ED6-4C1F-935D-CFE75B4D394D}" srcOrd="0" destOrd="0" presId="urn:microsoft.com/office/officeart/2008/layout/PictureStrips"/>
    <dgm:cxn modelId="{7CDBE6BE-A8B3-402A-A7D5-9D65B9787AA9}" type="presParOf" srcId="{53DD1F9B-7FE5-4578-9323-FBBA57511909}" destId="{32549641-EAFC-4AD1-B135-83757B5D737D}" srcOrd="1" destOrd="0" presId="urn:microsoft.com/office/officeart/2008/layout/PictureStrips"/>
    <dgm:cxn modelId="{B1A78785-06B2-4EAC-A5A3-DAFC20FB8712}" type="presParOf" srcId="{4AE1EDC6-4299-4A33-9AB6-F4FFE5845D60}" destId="{A4276927-3B5D-4CB1-81B4-0668017C2741}" srcOrd="3" destOrd="0" presId="urn:microsoft.com/office/officeart/2008/layout/PictureStrips"/>
    <dgm:cxn modelId="{9D1351DA-6C76-49C0-B842-8EC7151B2326}" type="presParOf" srcId="{4AE1EDC6-4299-4A33-9AB6-F4FFE5845D60}" destId="{41D15D79-A8A7-432D-A861-CA6E6A21BF7A}" srcOrd="4" destOrd="0" presId="urn:microsoft.com/office/officeart/2008/layout/PictureStrips"/>
    <dgm:cxn modelId="{0974A300-DFF4-4A95-9156-84BB43DB21F0}" type="presParOf" srcId="{41D15D79-A8A7-432D-A861-CA6E6A21BF7A}" destId="{F0C55BA8-C4F4-43CE-BA13-EC8E0D2E6109}" srcOrd="0" destOrd="0" presId="urn:microsoft.com/office/officeart/2008/layout/PictureStrips"/>
    <dgm:cxn modelId="{FED22DDE-579F-4331-97C4-B461C50314B1}" type="presParOf" srcId="{41D15D79-A8A7-432D-A861-CA6E6A21BF7A}" destId="{857B10A9-3C81-486B-A56E-A9BD86348B64}"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D6F8B5-06D0-4754-A101-707C9EE013D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PE"/>
        </a:p>
      </dgm:t>
    </dgm:pt>
    <dgm:pt modelId="{7BD0184F-F485-41E6-BF67-F87A76C6DEDC}">
      <dgm:prSet/>
      <dgm:spPr/>
      <dgm:t>
        <a:bodyPr/>
        <a:lstStyle/>
        <a:p>
          <a:r>
            <a:rPr lang="es-ES" dirty="0">
              <a:latin typeface="Tw Cen MT Condensed" panose="020B0606020104020203" pitchFamily="34" charset="0"/>
            </a:rPr>
            <a:t>Indicada para comparar una variable cuantitativa en tres o mas muestras, cuando estas son dependientes</a:t>
          </a:r>
          <a:endParaRPr lang="es-PE" dirty="0">
            <a:latin typeface="Tw Cen MT Condensed" panose="020B0606020104020203" pitchFamily="34" charset="0"/>
          </a:endParaRPr>
        </a:p>
      </dgm:t>
    </dgm:pt>
    <dgm:pt modelId="{C76552C9-A60F-4FF8-AA5E-51B66BEBA2D5}" type="parTrans" cxnId="{CFB210FF-BD3E-41E3-A45F-2652C331A2A9}">
      <dgm:prSet/>
      <dgm:spPr/>
      <dgm:t>
        <a:bodyPr/>
        <a:lstStyle/>
        <a:p>
          <a:endParaRPr lang="es-PE"/>
        </a:p>
      </dgm:t>
    </dgm:pt>
    <dgm:pt modelId="{6DD3224A-5C9C-47AA-A723-B09AF031B782}" type="sibTrans" cxnId="{CFB210FF-BD3E-41E3-A45F-2652C331A2A9}">
      <dgm:prSet/>
      <dgm:spPr/>
      <dgm:t>
        <a:bodyPr/>
        <a:lstStyle/>
        <a:p>
          <a:endParaRPr lang="es-PE"/>
        </a:p>
      </dgm:t>
    </dgm:pt>
    <dgm:pt modelId="{461EFDFE-78CC-4BD5-A5ED-17BE8A8AC74F}">
      <dgm:prSet/>
      <dgm:spPr/>
      <dgm:t>
        <a:bodyPr/>
        <a:lstStyle/>
        <a:p>
          <a:r>
            <a:rPr lang="es-PE" b="0" dirty="0">
              <a:latin typeface="Tw Cen MT Condensed" panose="020B0606020104020203" pitchFamily="34" charset="0"/>
            </a:rPr>
            <a:t>Estadístico F</a:t>
          </a:r>
        </a:p>
      </dgm:t>
    </dgm:pt>
    <dgm:pt modelId="{819C6233-563F-4474-968D-B56B25105BFE}" type="parTrans" cxnId="{710CDECF-5F9F-4B1C-8EB6-DB74229DA31E}">
      <dgm:prSet/>
      <dgm:spPr/>
      <dgm:t>
        <a:bodyPr/>
        <a:lstStyle/>
        <a:p>
          <a:endParaRPr lang="es-PE"/>
        </a:p>
      </dgm:t>
    </dgm:pt>
    <dgm:pt modelId="{9CB0449B-AD33-4987-8AD1-509C1E2286FC}" type="sibTrans" cxnId="{710CDECF-5F9F-4B1C-8EB6-DB74229DA31E}">
      <dgm:prSet/>
      <dgm:spPr/>
      <dgm:t>
        <a:bodyPr/>
        <a:lstStyle/>
        <a:p>
          <a:endParaRPr lang="es-PE"/>
        </a:p>
      </dgm:t>
    </dgm:pt>
    <dgm:pt modelId="{EC87A064-4129-487F-9AC9-F57858FE9E80}">
      <dgm:prSet/>
      <dgm:spPr/>
      <dgm:t>
        <a:bodyPr/>
        <a:lstStyle/>
        <a:p>
          <a:r>
            <a:rPr lang="es-ES" b="0" dirty="0">
              <a:latin typeface="Tw Cen MT Condensed" panose="020B0606020104020203" pitchFamily="34" charset="0"/>
            </a:rPr>
            <a:t>Contraparte del ANOVA de medidas repetidas cuando no se cumplen los supuestos, sobre todo el de esfericidad</a:t>
          </a:r>
          <a:endParaRPr lang="es-PE" b="0" dirty="0">
            <a:latin typeface="Tw Cen MT Condensed" panose="020B0606020104020203" pitchFamily="34" charset="0"/>
          </a:endParaRPr>
        </a:p>
      </dgm:t>
    </dgm:pt>
    <dgm:pt modelId="{ED68920D-399B-42C3-B130-DC5E7AB74714}" type="parTrans" cxnId="{05520FB6-6E29-4AA5-85EA-EDD381BDD983}">
      <dgm:prSet/>
      <dgm:spPr/>
      <dgm:t>
        <a:bodyPr/>
        <a:lstStyle/>
        <a:p>
          <a:endParaRPr lang="es-PE"/>
        </a:p>
      </dgm:t>
    </dgm:pt>
    <dgm:pt modelId="{B0DB8AC7-4987-41BC-AFFE-8133AEAD34E0}" type="sibTrans" cxnId="{05520FB6-6E29-4AA5-85EA-EDD381BDD983}">
      <dgm:prSet/>
      <dgm:spPr/>
      <dgm:t>
        <a:bodyPr/>
        <a:lstStyle/>
        <a:p>
          <a:endParaRPr lang="es-PE"/>
        </a:p>
      </dgm:t>
    </dgm:pt>
    <dgm:pt modelId="{4AE1EDC6-4299-4A33-9AB6-F4FFE5845D60}" type="pres">
      <dgm:prSet presAssocID="{E9D6F8B5-06D0-4754-A101-707C9EE013D2}" presName="Name0" presStyleCnt="0">
        <dgm:presLayoutVars>
          <dgm:dir/>
          <dgm:resizeHandles val="exact"/>
        </dgm:presLayoutVars>
      </dgm:prSet>
      <dgm:spPr/>
    </dgm:pt>
    <dgm:pt modelId="{9005F131-AAF6-4346-B738-EFCCD9D60970}" type="pres">
      <dgm:prSet presAssocID="{7BD0184F-F485-41E6-BF67-F87A76C6DEDC}" presName="composite" presStyleCnt="0"/>
      <dgm:spPr/>
    </dgm:pt>
    <dgm:pt modelId="{12F56358-00F5-46D9-B5B2-DE04F3C7DDCF}" type="pres">
      <dgm:prSet presAssocID="{7BD0184F-F485-41E6-BF67-F87A76C6DEDC}" presName="rect1" presStyleLbl="trAlignAcc1" presStyleIdx="0" presStyleCnt="3">
        <dgm:presLayoutVars>
          <dgm:bulletEnabled val="1"/>
        </dgm:presLayoutVars>
      </dgm:prSet>
      <dgm:spPr/>
    </dgm:pt>
    <dgm:pt modelId="{5AF6D519-61B2-4DDF-B53D-96CE435C5FA3}" type="pres">
      <dgm:prSet presAssocID="{7BD0184F-F485-41E6-BF67-F87A76C6DEDC}" presName="rect2" presStyleLbl="fgImgPlace1" presStyleIdx="0" presStyleCnt="3"/>
      <dgm:spPr>
        <a:blipFill rotWithShape="1">
          <a:blip xmlns:r="http://schemas.openxmlformats.org/officeDocument/2006/relationships" r:embed="rId1"/>
          <a:srcRect/>
          <a:stretch>
            <a:fillRect l="-54000" r="-54000"/>
          </a:stretch>
        </a:blipFill>
      </dgm:spPr>
    </dgm:pt>
    <dgm:pt modelId="{23E63371-1313-454B-9FFD-3D7744FA0CCF}" type="pres">
      <dgm:prSet presAssocID="{6DD3224A-5C9C-47AA-A723-B09AF031B782}" presName="sibTrans" presStyleCnt="0"/>
      <dgm:spPr/>
    </dgm:pt>
    <dgm:pt modelId="{53DD1F9B-7FE5-4578-9323-FBBA57511909}" type="pres">
      <dgm:prSet presAssocID="{461EFDFE-78CC-4BD5-A5ED-17BE8A8AC74F}" presName="composite" presStyleCnt="0"/>
      <dgm:spPr/>
    </dgm:pt>
    <dgm:pt modelId="{E358FEF6-7ED6-4C1F-935D-CFE75B4D394D}" type="pres">
      <dgm:prSet presAssocID="{461EFDFE-78CC-4BD5-A5ED-17BE8A8AC74F}" presName="rect1" presStyleLbl="trAlignAcc1" presStyleIdx="1" presStyleCnt="3">
        <dgm:presLayoutVars>
          <dgm:bulletEnabled val="1"/>
        </dgm:presLayoutVars>
      </dgm:prSet>
      <dgm:spPr/>
    </dgm:pt>
    <dgm:pt modelId="{32549641-EAFC-4AD1-B135-83757B5D737D}" type="pres">
      <dgm:prSet presAssocID="{461EFDFE-78CC-4BD5-A5ED-17BE8A8AC74F}" presName="rect2" presStyleLbl="fgImgPlace1" presStyleIdx="1" presStyleCnt="3"/>
      <dgm:spPr>
        <a:blipFill rotWithShape="1">
          <a:blip xmlns:r="http://schemas.openxmlformats.org/officeDocument/2006/relationships" r:embed="rId2"/>
          <a:srcRect/>
          <a:stretch>
            <a:fillRect l="-77000" r="-77000"/>
          </a:stretch>
        </a:blipFill>
      </dgm:spPr>
    </dgm:pt>
    <dgm:pt modelId="{A4276927-3B5D-4CB1-81B4-0668017C2741}" type="pres">
      <dgm:prSet presAssocID="{9CB0449B-AD33-4987-8AD1-509C1E2286FC}" presName="sibTrans" presStyleCnt="0"/>
      <dgm:spPr/>
    </dgm:pt>
    <dgm:pt modelId="{41D15D79-A8A7-432D-A861-CA6E6A21BF7A}" type="pres">
      <dgm:prSet presAssocID="{EC87A064-4129-487F-9AC9-F57858FE9E80}" presName="composite" presStyleCnt="0"/>
      <dgm:spPr/>
    </dgm:pt>
    <dgm:pt modelId="{F0C55BA8-C4F4-43CE-BA13-EC8E0D2E6109}" type="pres">
      <dgm:prSet presAssocID="{EC87A064-4129-487F-9AC9-F57858FE9E80}" presName="rect1" presStyleLbl="trAlignAcc1" presStyleIdx="2" presStyleCnt="3">
        <dgm:presLayoutVars>
          <dgm:bulletEnabled val="1"/>
        </dgm:presLayoutVars>
      </dgm:prSet>
      <dgm:spPr/>
    </dgm:pt>
    <dgm:pt modelId="{857B10A9-3C81-486B-A56E-A9BD86348B64}" type="pres">
      <dgm:prSet presAssocID="{EC87A064-4129-487F-9AC9-F57858FE9E80}" presName="rect2" presStyleLbl="fgImgPlace1" presStyleIdx="2" presStyleCnt="3"/>
      <dgm:spPr>
        <a:blipFill rotWithShape="1">
          <a:blip xmlns:r="http://schemas.openxmlformats.org/officeDocument/2006/relationships" r:embed="rId3"/>
          <a:srcRect/>
          <a:stretch>
            <a:fillRect l="-68000" r="-68000"/>
          </a:stretch>
        </a:blipFill>
      </dgm:spPr>
    </dgm:pt>
  </dgm:ptLst>
  <dgm:cxnLst>
    <dgm:cxn modelId="{B5708608-F49D-49A2-80B9-6EB72B204A03}" type="presOf" srcId="{461EFDFE-78CC-4BD5-A5ED-17BE8A8AC74F}" destId="{E358FEF6-7ED6-4C1F-935D-CFE75B4D394D}" srcOrd="0" destOrd="0" presId="urn:microsoft.com/office/officeart/2008/layout/PictureStrips"/>
    <dgm:cxn modelId="{3D5CDD17-FF26-4445-B53C-3FA046949E4D}" type="presOf" srcId="{E9D6F8B5-06D0-4754-A101-707C9EE013D2}" destId="{4AE1EDC6-4299-4A33-9AB6-F4FFE5845D60}" srcOrd="0" destOrd="0" presId="urn:microsoft.com/office/officeart/2008/layout/PictureStrips"/>
    <dgm:cxn modelId="{DF6DD577-C8EE-4D8C-9EED-3EB8558257FA}" type="presOf" srcId="{EC87A064-4129-487F-9AC9-F57858FE9E80}" destId="{F0C55BA8-C4F4-43CE-BA13-EC8E0D2E6109}" srcOrd="0" destOrd="0" presId="urn:microsoft.com/office/officeart/2008/layout/PictureStrips"/>
    <dgm:cxn modelId="{05520FB6-6E29-4AA5-85EA-EDD381BDD983}" srcId="{E9D6F8B5-06D0-4754-A101-707C9EE013D2}" destId="{EC87A064-4129-487F-9AC9-F57858FE9E80}" srcOrd="2" destOrd="0" parTransId="{ED68920D-399B-42C3-B130-DC5E7AB74714}" sibTransId="{B0DB8AC7-4987-41BC-AFFE-8133AEAD34E0}"/>
    <dgm:cxn modelId="{710CDECF-5F9F-4B1C-8EB6-DB74229DA31E}" srcId="{E9D6F8B5-06D0-4754-A101-707C9EE013D2}" destId="{461EFDFE-78CC-4BD5-A5ED-17BE8A8AC74F}" srcOrd="1" destOrd="0" parTransId="{819C6233-563F-4474-968D-B56B25105BFE}" sibTransId="{9CB0449B-AD33-4987-8AD1-509C1E2286FC}"/>
    <dgm:cxn modelId="{42C7B1FC-E352-48DE-A5A1-0F3D617B8ACC}" type="presOf" srcId="{7BD0184F-F485-41E6-BF67-F87A76C6DEDC}" destId="{12F56358-00F5-46D9-B5B2-DE04F3C7DDCF}" srcOrd="0" destOrd="0" presId="urn:microsoft.com/office/officeart/2008/layout/PictureStrips"/>
    <dgm:cxn modelId="{CFB210FF-BD3E-41E3-A45F-2652C331A2A9}" srcId="{E9D6F8B5-06D0-4754-A101-707C9EE013D2}" destId="{7BD0184F-F485-41E6-BF67-F87A76C6DEDC}" srcOrd="0" destOrd="0" parTransId="{C76552C9-A60F-4FF8-AA5E-51B66BEBA2D5}" sibTransId="{6DD3224A-5C9C-47AA-A723-B09AF031B782}"/>
    <dgm:cxn modelId="{B4657DC6-3672-4009-9496-C83CB6699E58}" type="presParOf" srcId="{4AE1EDC6-4299-4A33-9AB6-F4FFE5845D60}" destId="{9005F131-AAF6-4346-B738-EFCCD9D60970}" srcOrd="0" destOrd="0" presId="urn:microsoft.com/office/officeart/2008/layout/PictureStrips"/>
    <dgm:cxn modelId="{61ACFB02-5E97-4E19-B38E-AED1589B2A42}" type="presParOf" srcId="{9005F131-AAF6-4346-B738-EFCCD9D60970}" destId="{12F56358-00F5-46D9-B5B2-DE04F3C7DDCF}" srcOrd="0" destOrd="0" presId="urn:microsoft.com/office/officeart/2008/layout/PictureStrips"/>
    <dgm:cxn modelId="{0B71C6DE-A67C-4026-A286-1F9B4DE678DD}" type="presParOf" srcId="{9005F131-AAF6-4346-B738-EFCCD9D60970}" destId="{5AF6D519-61B2-4DDF-B53D-96CE435C5FA3}" srcOrd="1" destOrd="0" presId="urn:microsoft.com/office/officeart/2008/layout/PictureStrips"/>
    <dgm:cxn modelId="{232A8FCB-F97F-403C-9EFC-0440D71EAFC3}" type="presParOf" srcId="{4AE1EDC6-4299-4A33-9AB6-F4FFE5845D60}" destId="{23E63371-1313-454B-9FFD-3D7744FA0CCF}" srcOrd="1" destOrd="0" presId="urn:microsoft.com/office/officeart/2008/layout/PictureStrips"/>
    <dgm:cxn modelId="{71C3E350-7C5E-4A15-90E1-DCB36C5AD442}" type="presParOf" srcId="{4AE1EDC6-4299-4A33-9AB6-F4FFE5845D60}" destId="{53DD1F9B-7FE5-4578-9323-FBBA57511909}" srcOrd="2" destOrd="0" presId="urn:microsoft.com/office/officeart/2008/layout/PictureStrips"/>
    <dgm:cxn modelId="{3213096D-AC24-4DEB-A2D1-4F48528B2A7C}" type="presParOf" srcId="{53DD1F9B-7FE5-4578-9323-FBBA57511909}" destId="{E358FEF6-7ED6-4C1F-935D-CFE75B4D394D}" srcOrd="0" destOrd="0" presId="urn:microsoft.com/office/officeart/2008/layout/PictureStrips"/>
    <dgm:cxn modelId="{7CDBE6BE-A8B3-402A-A7D5-9D65B9787AA9}" type="presParOf" srcId="{53DD1F9B-7FE5-4578-9323-FBBA57511909}" destId="{32549641-EAFC-4AD1-B135-83757B5D737D}" srcOrd="1" destOrd="0" presId="urn:microsoft.com/office/officeart/2008/layout/PictureStrips"/>
    <dgm:cxn modelId="{B1A78785-06B2-4EAC-A5A3-DAFC20FB8712}" type="presParOf" srcId="{4AE1EDC6-4299-4A33-9AB6-F4FFE5845D60}" destId="{A4276927-3B5D-4CB1-81B4-0668017C2741}" srcOrd="3" destOrd="0" presId="urn:microsoft.com/office/officeart/2008/layout/PictureStrips"/>
    <dgm:cxn modelId="{9D1351DA-6C76-49C0-B842-8EC7151B2326}" type="presParOf" srcId="{4AE1EDC6-4299-4A33-9AB6-F4FFE5845D60}" destId="{41D15D79-A8A7-432D-A861-CA6E6A21BF7A}" srcOrd="4" destOrd="0" presId="urn:microsoft.com/office/officeart/2008/layout/PictureStrips"/>
    <dgm:cxn modelId="{0974A300-DFF4-4A95-9156-84BB43DB21F0}" type="presParOf" srcId="{41D15D79-A8A7-432D-A861-CA6E6A21BF7A}" destId="{F0C55BA8-C4F4-43CE-BA13-EC8E0D2E6109}" srcOrd="0" destOrd="0" presId="urn:microsoft.com/office/officeart/2008/layout/PictureStrips"/>
    <dgm:cxn modelId="{FED22DDE-579F-4331-97C4-B461C50314B1}" type="presParOf" srcId="{41D15D79-A8A7-432D-A861-CA6E6A21BF7A}" destId="{857B10A9-3C81-486B-A56E-A9BD86348B64}"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D6F8B5-06D0-4754-A101-707C9EE013D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PE"/>
        </a:p>
      </dgm:t>
    </dgm:pt>
    <dgm:pt modelId="{7BD0184F-F485-41E6-BF67-F87A76C6DEDC}">
      <dgm:prSet/>
      <dgm:spPr/>
      <dgm:t>
        <a:bodyPr/>
        <a:lstStyle/>
        <a:p>
          <a:pPr algn="just"/>
          <a:r>
            <a:rPr lang="es-ES" dirty="0">
              <a:latin typeface="Tw Cen MT Condensed" panose="020B0606020104020203" pitchFamily="34" charset="0"/>
            </a:rPr>
            <a:t>Prueba no paramétrica cuando varias muestras son apareadas o dependientes. Es una extensión de la prueba de </a:t>
          </a:r>
          <a:r>
            <a:rPr lang="es-ES" dirty="0" err="1">
              <a:latin typeface="Tw Cen MT Condensed" panose="020B0606020104020203" pitchFamily="34" charset="0"/>
            </a:rPr>
            <a:t>Mcnemar</a:t>
          </a:r>
          <a:endParaRPr lang="es-PE" dirty="0">
            <a:latin typeface="Tw Cen MT Condensed" panose="020B0606020104020203" pitchFamily="34" charset="0"/>
          </a:endParaRPr>
        </a:p>
      </dgm:t>
    </dgm:pt>
    <dgm:pt modelId="{C76552C9-A60F-4FF8-AA5E-51B66BEBA2D5}" type="parTrans" cxnId="{CFB210FF-BD3E-41E3-A45F-2652C331A2A9}">
      <dgm:prSet/>
      <dgm:spPr/>
      <dgm:t>
        <a:bodyPr/>
        <a:lstStyle/>
        <a:p>
          <a:endParaRPr lang="es-PE"/>
        </a:p>
      </dgm:t>
    </dgm:pt>
    <dgm:pt modelId="{6DD3224A-5C9C-47AA-A723-B09AF031B782}" type="sibTrans" cxnId="{CFB210FF-BD3E-41E3-A45F-2652C331A2A9}">
      <dgm:prSet/>
      <dgm:spPr/>
      <dgm:t>
        <a:bodyPr/>
        <a:lstStyle/>
        <a:p>
          <a:endParaRPr lang="es-PE"/>
        </a:p>
      </dgm:t>
    </dgm:pt>
    <dgm:pt modelId="{461EFDFE-78CC-4BD5-A5ED-17BE8A8AC74F}">
      <dgm:prSet/>
      <dgm:spPr/>
      <dgm:t>
        <a:bodyPr/>
        <a:lstStyle/>
        <a:p>
          <a:pPr algn="just"/>
          <a:r>
            <a:rPr lang="es-ES" b="0" dirty="0">
              <a:latin typeface="Tw Cen MT Condensed" panose="020B0606020104020203" pitchFamily="34" charset="0"/>
            </a:rPr>
            <a:t>Permite determinar si k tratamientos tienen efectos idénticos cuando la variable respuesta es categórica dicotómica (éxito o fracaso), comparando proporciones</a:t>
          </a:r>
          <a:endParaRPr lang="es-PE" b="0" dirty="0">
            <a:latin typeface="Tw Cen MT Condensed" panose="020B0606020104020203" pitchFamily="34" charset="0"/>
          </a:endParaRPr>
        </a:p>
      </dgm:t>
    </dgm:pt>
    <dgm:pt modelId="{819C6233-563F-4474-968D-B56B25105BFE}" type="parTrans" cxnId="{710CDECF-5F9F-4B1C-8EB6-DB74229DA31E}">
      <dgm:prSet/>
      <dgm:spPr/>
      <dgm:t>
        <a:bodyPr/>
        <a:lstStyle/>
        <a:p>
          <a:endParaRPr lang="es-PE"/>
        </a:p>
      </dgm:t>
    </dgm:pt>
    <dgm:pt modelId="{9CB0449B-AD33-4987-8AD1-509C1E2286FC}" type="sibTrans" cxnId="{710CDECF-5F9F-4B1C-8EB6-DB74229DA31E}">
      <dgm:prSet/>
      <dgm:spPr/>
      <dgm:t>
        <a:bodyPr/>
        <a:lstStyle/>
        <a:p>
          <a:endParaRPr lang="es-PE"/>
        </a:p>
      </dgm:t>
    </dgm:pt>
    <dgm:pt modelId="{EC87A064-4129-487F-9AC9-F57858FE9E80}">
      <dgm:prSet/>
      <dgm:spPr/>
      <dgm:t>
        <a:bodyPr/>
        <a:lstStyle/>
        <a:p>
          <a:r>
            <a:rPr lang="es-ES" b="0" dirty="0">
              <a:latin typeface="Tw Cen MT Condensed" panose="020B0606020104020203" pitchFamily="34" charset="0"/>
            </a:rPr>
            <a:t>Cuadro de análisis de doble vía</a:t>
          </a:r>
          <a:endParaRPr lang="es-PE" b="0" dirty="0">
            <a:latin typeface="Tw Cen MT Condensed" panose="020B0606020104020203" pitchFamily="34" charset="0"/>
          </a:endParaRPr>
        </a:p>
        <a:p>
          <a:r>
            <a:rPr lang="es-ES" b="0" dirty="0">
              <a:latin typeface="Tw Cen MT Condensed" panose="020B0606020104020203" pitchFamily="34" charset="0"/>
            </a:rPr>
            <a:t>Ideal en casos de éxito o fracaso</a:t>
          </a:r>
          <a:endParaRPr lang="es-PE" b="0" dirty="0">
            <a:latin typeface="Tw Cen MT Condensed" panose="020B0606020104020203" pitchFamily="34" charset="0"/>
          </a:endParaRPr>
        </a:p>
      </dgm:t>
    </dgm:pt>
    <dgm:pt modelId="{ED68920D-399B-42C3-B130-DC5E7AB74714}" type="parTrans" cxnId="{05520FB6-6E29-4AA5-85EA-EDD381BDD983}">
      <dgm:prSet/>
      <dgm:spPr/>
      <dgm:t>
        <a:bodyPr/>
        <a:lstStyle/>
        <a:p>
          <a:endParaRPr lang="es-PE"/>
        </a:p>
      </dgm:t>
    </dgm:pt>
    <dgm:pt modelId="{B0DB8AC7-4987-41BC-AFFE-8133AEAD34E0}" type="sibTrans" cxnId="{05520FB6-6E29-4AA5-85EA-EDD381BDD983}">
      <dgm:prSet/>
      <dgm:spPr/>
      <dgm:t>
        <a:bodyPr/>
        <a:lstStyle/>
        <a:p>
          <a:endParaRPr lang="es-PE"/>
        </a:p>
      </dgm:t>
    </dgm:pt>
    <dgm:pt modelId="{4AE1EDC6-4299-4A33-9AB6-F4FFE5845D60}" type="pres">
      <dgm:prSet presAssocID="{E9D6F8B5-06D0-4754-A101-707C9EE013D2}" presName="Name0" presStyleCnt="0">
        <dgm:presLayoutVars>
          <dgm:dir/>
          <dgm:resizeHandles val="exact"/>
        </dgm:presLayoutVars>
      </dgm:prSet>
      <dgm:spPr/>
    </dgm:pt>
    <dgm:pt modelId="{9005F131-AAF6-4346-B738-EFCCD9D60970}" type="pres">
      <dgm:prSet presAssocID="{7BD0184F-F485-41E6-BF67-F87A76C6DEDC}" presName="composite" presStyleCnt="0"/>
      <dgm:spPr/>
    </dgm:pt>
    <dgm:pt modelId="{12F56358-00F5-46D9-B5B2-DE04F3C7DDCF}" type="pres">
      <dgm:prSet presAssocID="{7BD0184F-F485-41E6-BF67-F87A76C6DEDC}" presName="rect1" presStyleLbl="trAlignAcc1" presStyleIdx="0" presStyleCnt="3">
        <dgm:presLayoutVars>
          <dgm:bulletEnabled val="1"/>
        </dgm:presLayoutVars>
      </dgm:prSet>
      <dgm:spPr/>
    </dgm:pt>
    <dgm:pt modelId="{5AF6D519-61B2-4DDF-B53D-96CE435C5FA3}" type="pres">
      <dgm:prSet presAssocID="{7BD0184F-F485-41E6-BF67-F87A76C6DEDC}" presName="rect2" presStyleLbl="fgImgPlace1" presStyleIdx="0" presStyleCnt="3"/>
      <dgm:spPr>
        <a:blipFill rotWithShape="1">
          <a:blip xmlns:r="http://schemas.openxmlformats.org/officeDocument/2006/relationships" r:embed="rId1"/>
          <a:srcRect/>
          <a:stretch>
            <a:fillRect l="-54000" r="-54000"/>
          </a:stretch>
        </a:blipFill>
      </dgm:spPr>
    </dgm:pt>
    <dgm:pt modelId="{23E63371-1313-454B-9FFD-3D7744FA0CCF}" type="pres">
      <dgm:prSet presAssocID="{6DD3224A-5C9C-47AA-A723-B09AF031B782}" presName="sibTrans" presStyleCnt="0"/>
      <dgm:spPr/>
    </dgm:pt>
    <dgm:pt modelId="{53DD1F9B-7FE5-4578-9323-FBBA57511909}" type="pres">
      <dgm:prSet presAssocID="{461EFDFE-78CC-4BD5-A5ED-17BE8A8AC74F}" presName="composite" presStyleCnt="0"/>
      <dgm:spPr/>
    </dgm:pt>
    <dgm:pt modelId="{E358FEF6-7ED6-4C1F-935D-CFE75B4D394D}" type="pres">
      <dgm:prSet presAssocID="{461EFDFE-78CC-4BD5-A5ED-17BE8A8AC74F}" presName="rect1" presStyleLbl="trAlignAcc1" presStyleIdx="1" presStyleCnt="3">
        <dgm:presLayoutVars>
          <dgm:bulletEnabled val="1"/>
        </dgm:presLayoutVars>
      </dgm:prSet>
      <dgm:spPr/>
    </dgm:pt>
    <dgm:pt modelId="{32549641-EAFC-4AD1-B135-83757B5D737D}" type="pres">
      <dgm:prSet presAssocID="{461EFDFE-78CC-4BD5-A5ED-17BE8A8AC74F}" presName="rect2" presStyleLbl="fgImgPlace1" presStyleIdx="1" presStyleCnt="3"/>
      <dgm:spPr>
        <a:blipFill rotWithShape="1">
          <a:blip xmlns:r="http://schemas.openxmlformats.org/officeDocument/2006/relationships" r:embed="rId2"/>
          <a:srcRect/>
          <a:stretch>
            <a:fillRect l="-77000" r="-77000"/>
          </a:stretch>
        </a:blipFill>
      </dgm:spPr>
    </dgm:pt>
    <dgm:pt modelId="{A4276927-3B5D-4CB1-81B4-0668017C2741}" type="pres">
      <dgm:prSet presAssocID="{9CB0449B-AD33-4987-8AD1-509C1E2286FC}" presName="sibTrans" presStyleCnt="0"/>
      <dgm:spPr/>
    </dgm:pt>
    <dgm:pt modelId="{41D15D79-A8A7-432D-A861-CA6E6A21BF7A}" type="pres">
      <dgm:prSet presAssocID="{EC87A064-4129-487F-9AC9-F57858FE9E80}" presName="composite" presStyleCnt="0"/>
      <dgm:spPr/>
    </dgm:pt>
    <dgm:pt modelId="{F0C55BA8-C4F4-43CE-BA13-EC8E0D2E6109}" type="pres">
      <dgm:prSet presAssocID="{EC87A064-4129-487F-9AC9-F57858FE9E80}" presName="rect1" presStyleLbl="trAlignAcc1" presStyleIdx="2" presStyleCnt="3">
        <dgm:presLayoutVars>
          <dgm:bulletEnabled val="1"/>
        </dgm:presLayoutVars>
      </dgm:prSet>
      <dgm:spPr/>
    </dgm:pt>
    <dgm:pt modelId="{857B10A9-3C81-486B-A56E-A9BD86348B64}" type="pres">
      <dgm:prSet presAssocID="{EC87A064-4129-487F-9AC9-F57858FE9E80}" presName="rect2" presStyleLbl="fgImgPlace1" presStyleIdx="2" presStyleCnt="3"/>
      <dgm:spPr>
        <a:blipFill rotWithShape="1">
          <a:blip xmlns:r="http://schemas.openxmlformats.org/officeDocument/2006/relationships" r:embed="rId3"/>
          <a:srcRect/>
          <a:stretch>
            <a:fillRect l="-68000" r="-68000"/>
          </a:stretch>
        </a:blipFill>
      </dgm:spPr>
    </dgm:pt>
  </dgm:ptLst>
  <dgm:cxnLst>
    <dgm:cxn modelId="{B5708608-F49D-49A2-80B9-6EB72B204A03}" type="presOf" srcId="{461EFDFE-78CC-4BD5-A5ED-17BE8A8AC74F}" destId="{E358FEF6-7ED6-4C1F-935D-CFE75B4D394D}" srcOrd="0" destOrd="0" presId="urn:microsoft.com/office/officeart/2008/layout/PictureStrips"/>
    <dgm:cxn modelId="{3D5CDD17-FF26-4445-B53C-3FA046949E4D}" type="presOf" srcId="{E9D6F8B5-06D0-4754-A101-707C9EE013D2}" destId="{4AE1EDC6-4299-4A33-9AB6-F4FFE5845D60}" srcOrd="0" destOrd="0" presId="urn:microsoft.com/office/officeart/2008/layout/PictureStrips"/>
    <dgm:cxn modelId="{DF6DD577-C8EE-4D8C-9EED-3EB8558257FA}" type="presOf" srcId="{EC87A064-4129-487F-9AC9-F57858FE9E80}" destId="{F0C55BA8-C4F4-43CE-BA13-EC8E0D2E6109}" srcOrd="0" destOrd="0" presId="urn:microsoft.com/office/officeart/2008/layout/PictureStrips"/>
    <dgm:cxn modelId="{05520FB6-6E29-4AA5-85EA-EDD381BDD983}" srcId="{E9D6F8B5-06D0-4754-A101-707C9EE013D2}" destId="{EC87A064-4129-487F-9AC9-F57858FE9E80}" srcOrd="2" destOrd="0" parTransId="{ED68920D-399B-42C3-B130-DC5E7AB74714}" sibTransId="{B0DB8AC7-4987-41BC-AFFE-8133AEAD34E0}"/>
    <dgm:cxn modelId="{710CDECF-5F9F-4B1C-8EB6-DB74229DA31E}" srcId="{E9D6F8B5-06D0-4754-A101-707C9EE013D2}" destId="{461EFDFE-78CC-4BD5-A5ED-17BE8A8AC74F}" srcOrd="1" destOrd="0" parTransId="{819C6233-563F-4474-968D-B56B25105BFE}" sibTransId="{9CB0449B-AD33-4987-8AD1-509C1E2286FC}"/>
    <dgm:cxn modelId="{42C7B1FC-E352-48DE-A5A1-0F3D617B8ACC}" type="presOf" srcId="{7BD0184F-F485-41E6-BF67-F87A76C6DEDC}" destId="{12F56358-00F5-46D9-B5B2-DE04F3C7DDCF}" srcOrd="0" destOrd="0" presId="urn:microsoft.com/office/officeart/2008/layout/PictureStrips"/>
    <dgm:cxn modelId="{CFB210FF-BD3E-41E3-A45F-2652C331A2A9}" srcId="{E9D6F8B5-06D0-4754-A101-707C9EE013D2}" destId="{7BD0184F-F485-41E6-BF67-F87A76C6DEDC}" srcOrd="0" destOrd="0" parTransId="{C76552C9-A60F-4FF8-AA5E-51B66BEBA2D5}" sibTransId="{6DD3224A-5C9C-47AA-A723-B09AF031B782}"/>
    <dgm:cxn modelId="{B4657DC6-3672-4009-9496-C83CB6699E58}" type="presParOf" srcId="{4AE1EDC6-4299-4A33-9AB6-F4FFE5845D60}" destId="{9005F131-AAF6-4346-B738-EFCCD9D60970}" srcOrd="0" destOrd="0" presId="urn:microsoft.com/office/officeart/2008/layout/PictureStrips"/>
    <dgm:cxn modelId="{61ACFB02-5E97-4E19-B38E-AED1589B2A42}" type="presParOf" srcId="{9005F131-AAF6-4346-B738-EFCCD9D60970}" destId="{12F56358-00F5-46D9-B5B2-DE04F3C7DDCF}" srcOrd="0" destOrd="0" presId="urn:microsoft.com/office/officeart/2008/layout/PictureStrips"/>
    <dgm:cxn modelId="{0B71C6DE-A67C-4026-A286-1F9B4DE678DD}" type="presParOf" srcId="{9005F131-AAF6-4346-B738-EFCCD9D60970}" destId="{5AF6D519-61B2-4DDF-B53D-96CE435C5FA3}" srcOrd="1" destOrd="0" presId="urn:microsoft.com/office/officeart/2008/layout/PictureStrips"/>
    <dgm:cxn modelId="{232A8FCB-F97F-403C-9EFC-0440D71EAFC3}" type="presParOf" srcId="{4AE1EDC6-4299-4A33-9AB6-F4FFE5845D60}" destId="{23E63371-1313-454B-9FFD-3D7744FA0CCF}" srcOrd="1" destOrd="0" presId="urn:microsoft.com/office/officeart/2008/layout/PictureStrips"/>
    <dgm:cxn modelId="{71C3E350-7C5E-4A15-90E1-DCB36C5AD442}" type="presParOf" srcId="{4AE1EDC6-4299-4A33-9AB6-F4FFE5845D60}" destId="{53DD1F9B-7FE5-4578-9323-FBBA57511909}" srcOrd="2" destOrd="0" presId="urn:microsoft.com/office/officeart/2008/layout/PictureStrips"/>
    <dgm:cxn modelId="{3213096D-AC24-4DEB-A2D1-4F48528B2A7C}" type="presParOf" srcId="{53DD1F9B-7FE5-4578-9323-FBBA57511909}" destId="{E358FEF6-7ED6-4C1F-935D-CFE75B4D394D}" srcOrd="0" destOrd="0" presId="urn:microsoft.com/office/officeart/2008/layout/PictureStrips"/>
    <dgm:cxn modelId="{7CDBE6BE-A8B3-402A-A7D5-9D65B9787AA9}" type="presParOf" srcId="{53DD1F9B-7FE5-4578-9323-FBBA57511909}" destId="{32549641-EAFC-4AD1-B135-83757B5D737D}" srcOrd="1" destOrd="0" presId="urn:microsoft.com/office/officeart/2008/layout/PictureStrips"/>
    <dgm:cxn modelId="{B1A78785-06B2-4EAC-A5A3-DAFC20FB8712}" type="presParOf" srcId="{4AE1EDC6-4299-4A33-9AB6-F4FFE5845D60}" destId="{A4276927-3B5D-4CB1-81B4-0668017C2741}" srcOrd="3" destOrd="0" presId="urn:microsoft.com/office/officeart/2008/layout/PictureStrips"/>
    <dgm:cxn modelId="{9D1351DA-6C76-49C0-B842-8EC7151B2326}" type="presParOf" srcId="{4AE1EDC6-4299-4A33-9AB6-F4FFE5845D60}" destId="{41D15D79-A8A7-432D-A861-CA6E6A21BF7A}" srcOrd="4" destOrd="0" presId="urn:microsoft.com/office/officeart/2008/layout/PictureStrips"/>
    <dgm:cxn modelId="{0974A300-DFF4-4A95-9156-84BB43DB21F0}" type="presParOf" srcId="{41D15D79-A8A7-432D-A861-CA6E6A21BF7A}" destId="{F0C55BA8-C4F4-43CE-BA13-EC8E0D2E6109}" srcOrd="0" destOrd="0" presId="urn:microsoft.com/office/officeart/2008/layout/PictureStrips"/>
    <dgm:cxn modelId="{FED22DDE-579F-4331-97C4-B461C50314B1}" type="presParOf" srcId="{41D15D79-A8A7-432D-A861-CA6E6A21BF7A}" destId="{857B10A9-3C81-486B-A56E-A9BD86348B64}"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02CD29-3704-44BB-98A4-3E51B80F5E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PE"/>
        </a:p>
      </dgm:t>
    </dgm:pt>
    <dgm:pt modelId="{DC538390-325F-49BF-AF40-20839B0796B8}">
      <dgm:prSet phldrT="[Texto]"/>
      <dgm:spPr/>
      <dgm:t>
        <a:bodyPr/>
        <a:lstStyle/>
        <a:p>
          <a:r>
            <a:rPr lang="es-ES" dirty="0">
              <a:latin typeface="Tw Cen MT Condensed" panose="020B0606020104020203" pitchFamily="34" charset="0"/>
            </a:rPr>
            <a:t>VENTAJAS</a:t>
          </a:r>
          <a:endParaRPr lang="es-PE" dirty="0">
            <a:latin typeface="Tw Cen MT Condensed" panose="020B0606020104020203" pitchFamily="34" charset="0"/>
          </a:endParaRPr>
        </a:p>
      </dgm:t>
    </dgm:pt>
    <dgm:pt modelId="{01CD6742-66CE-43C7-BAB8-B956B40CAEBC}" type="parTrans" cxnId="{F1578029-6748-41CC-B654-B1802D0A5FC5}">
      <dgm:prSet/>
      <dgm:spPr/>
      <dgm:t>
        <a:bodyPr/>
        <a:lstStyle/>
        <a:p>
          <a:endParaRPr lang="es-PE"/>
        </a:p>
      </dgm:t>
    </dgm:pt>
    <dgm:pt modelId="{70993D92-57FE-4D73-B74C-50D842D41CDF}" type="sibTrans" cxnId="{F1578029-6748-41CC-B654-B1802D0A5FC5}">
      <dgm:prSet/>
      <dgm:spPr/>
      <dgm:t>
        <a:bodyPr/>
        <a:lstStyle/>
        <a:p>
          <a:endParaRPr lang="es-PE"/>
        </a:p>
      </dgm:t>
    </dgm:pt>
    <dgm:pt modelId="{1C095062-F563-4658-BD43-0A6A74D00381}">
      <dgm:prSet phldrT="[Texto]"/>
      <dgm:spPr/>
      <dgm:t>
        <a:bodyPr/>
        <a:lstStyle/>
        <a:p>
          <a:r>
            <a:rPr lang="es-PE" dirty="0">
              <a:latin typeface="Tw Cen MT Condensed" panose="020B0606020104020203" pitchFamily="34" charset="0"/>
            </a:rPr>
            <a:t>Preciso, simple y flexible</a:t>
          </a:r>
        </a:p>
      </dgm:t>
    </dgm:pt>
    <dgm:pt modelId="{ADDB3F63-FD08-4EC3-9611-D6DDABD88738}" type="parTrans" cxnId="{5B308D3D-6D51-4616-8BF1-BCD1772BB5EC}">
      <dgm:prSet/>
      <dgm:spPr/>
      <dgm:t>
        <a:bodyPr/>
        <a:lstStyle/>
        <a:p>
          <a:endParaRPr lang="es-PE"/>
        </a:p>
      </dgm:t>
    </dgm:pt>
    <dgm:pt modelId="{29C4F72D-1ACD-413C-B744-17F1658AF55A}" type="sibTrans" cxnId="{5B308D3D-6D51-4616-8BF1-BCD1772BB5EC}">
      <dgm:prSet/>
      <dgm:spPr/>
      <dgm:t>
        <a:bodyPr/>
        <a:lstStyle/>
        <a:p>
          <a:endParaRPr lang="es-PE"/>
        </a:p>
      </dgm:t>
    </dgm:pt>
    <dgm:pt modelId="{BEE3C4CD-B394-45CB-8F60-6C66DA031A02}">
      <dgm:prSet phldrT="[Texto]"/>
      <dgm:spPr/>
      <dgm:t>
        <a:bodyPr/>
        <a:lstStyle/>
        <a:p>
          <a:r>
            <a:rPr lang="es-ES" dirty="0">
              <a:latin typeface="Tw Cen MT Condensed" panose="020B0606020104020203" pitchFamily="34" charset="0"/>
            </a:rPr>
            <a:t>Desventajas</a:t>
          </a:r>
          <a:endParaRPr lang="es-PE" dirty="0">
            <a:latin typeface="Tw Cen MT Condensed" panose="020B0606020104020203" pitchFamily="34" charset="0"/>
          </a:endParaRPr>
        </a:p>
      </dgm:t>
    </dgm:pt>
    <dgm:pt modelId="{FC477B9C-1E41-429B-B058-33BBAED7CEF5}" type="parTrans" cxnId="{0D89DE02-9697-46C9-88BD-62E642A172E9}">
      <dgm:prSet/>
      <dgm:spPr/>
      <dgm:t>
        <a:bodyPr/>
        <a:lstStyle/>
        <a:p>
          <a:endParaRPr lang="es-PE"/>
        </a:p>
      </dgm:t>
    </dgm:pt>
    <dgm:pt modelId="{5794D2C1-C3E4-4C39-A12F-0285D1F37053}" type="sibTrans" cxnId="{0D89DE02-9697-46C9-88BD-62E642A172E9}">
      <dgm:prSet/>
      <dgm:spPr/>
      <dgm:t>
        <a:bodyPr/>
        <a:lstStyle/>
        <a:p>
          <a:endParaRPr lang="es-PE"/>
        </a:p>
      </dgm:t>
    </dgm:pt>
    <dgm:pt modelId="{AC858085-4A8A-40E3-A22F-E5577A59ACEA}">
      <dgm:prSet phldrT="[Texto]"/>
      <dgm:spPr/>
      <dgm:t>
        <a:bodyPr/>
        <a:lstStyle/>
        <a:p>
          <a:r>
            <a:rPr lang="es-PE" dirty="0">
              <a:latin typeface="Tw Cen MT Condensed" panose="020B0606020104020203" pitchFamily="34" charset="0"/>
            </a:rPr>
            <a:t>No recomendados para mucho tratamientos (n &gt; 20)</a:t>
          </a:r>
        </a:p>
      </dgm:t>
    </dgm:pt>
    <dgm:pt modelId="{8DD394EC-CB7E-4B99-A7BD-C512E30CCEC5}" type="parTrans" cxnId="{E94CC640-0288-4F51-96ED-E83FD7D1193B}">
      <dgm:prSet/>
      <dgm:spPr/>
      <dgm:t>
        <a:bodyPr/>
        <a:lstStyle/>
        <a:p>
          <a:endParaRPr lang="es-PE"/>
        </a:p>
      </dgm:t>
    </dgm:pt>
    <dgm:pt modelId="{0CA785C2-9D04-4CE2-B917-CE9A6D975F35}" type="sibTrans" cxnId="{E94CC640-0288-4F51-96ED-E83FD7D1193B}">
      <dgm:prSet/>
      <dgm:spPr/>
      <dgm:t>
        <a:bodyPr/>
        <a:lstStyle/>
        <a:p>
          <a:endParaRPr lang="es-PE"/>
        </a:p>
      </dgm:t>
    </dgm:pt>
    <dgm:pt modelId="{A922E120-218D-4FCE-9784-E3309685DF45}">
      <dgm:prSet/>
      <dgm:spPr/>
      <dgm:t>
        <a:bodyPr/>
        <a:lstStyle/>
        <a:p>
          <a:r>
            <a:rPr lang="es-PE" dirty="0">
              <a:latin typeface="Tw Cen MT Condensed" panose="020B0606020104020203" pitchFamily="34" charset="0"/>
            </a:rPr>
            <a:t>Fácil de analizar</a:t>
          </a:r>
        </a:p>
      </dgm:t>
    </dgm:pt>
    <dgm:pt modelId="{8D2E9846-8632-402D-8C5B-FCED77227917}" type="parTrans" cxnId="{910F4B56-487A-4804-A690-A2BBF77EEDAE}">
      <dgm:prSet/>
      <dgm:spPr/>
      <dgm:t>
        <a:bodyPr/>
        <a:lstStyle/>
        <a:p>
          <a:endParaRPr lang="es-PE"/>
        </a:p>
      </dgm:t>
    </dgm:pt>
    <dgm:pt modelId="{06A8D043-30B9-4895-8E71-B85EBCDFCA1B}" type="sibTrans" cxnId="{910F4B56-487A-4804-A690-A2BBF77EEDAE}">
      <dgm:prSet/>
      <dgm:spPr/>
      <dgm:t>
        <a:bodyPr/>
        <a:lstStyle/>
        <a:p>
          <a:endParaRPr lang="es-PE"/>
        </a:p>
      </dgm:t>
    </dgm:pt>
    <dgm:pt modelId="{927D881F-50A7-4991-BB39-555FAB73CCEF}">
      <dgm:prSet/>
      <dgm:spPr/>
      <dgm:t>
        <a:bodyPr/>
        <a:lstStyle/>
        <a:p>
          <a:r>
            <a:rPr lang="es-ES" dirty="0">
              <a:latin typeface="Tw Cen MT Condensed" panose="020B0606020104020203" pitchFamily="34" charset="0"/>
            </a:rPr>
            <a:t>Las parcelas perdidas pueden ser estimadas</a:t>
          </a:r>
          <a:endParaRPr lang="es-PE" dirty="0">
            <a:latin typeface="Tw Cen MT Condensed" panose="020B0606020104020203" pitchFamily="34" charset="0"/>
          </a:endParaRPr>
        </a:p>
      </dgm:t>
    </dgm:pt>
    <dgm:pt modelId="{94195C29-A012-4921-B619-A75CDE952701}" type="parTrans" cxnId="{6674B8F0-36FC-452B-A4FD-74FC75D041A7}">
      <dgm:prSet/>
      <dgm:spPr/>
      <dgm:t>
        <a:bodyPr/>
        <a:lstStyle/>
        <a:p>
          <a:endParaRPr lang="es-PE"/>
        </a:p>
      </dgm:t>
    </dgm:pt>
    <dgm:pt modelId="{54EA5803-18A2-4C2A-B35B-2288058CF46B}" type="sibTrans" cxnId="{6674B8F0-36FC-452B-A4FD-74FC75D041A7}">
      <dgm:prSet/>
      <dgm:spPr/>
      <dgm:t>
        <a:bodyPr/>
        <a:lstStyle/>
        <a:p>
          <a:endParaRPr lang="es-PE"/>
        </a:p>
      </dgm:t>
    </dgm:pt>
    <dgm:pt modelId="{7693A1BE-6A70-4957-A48C-9600EC28BD0F}">
      <dgm:prSet/>
      <dgm:spPr/>
      <dgm:t>
        <a:bodyPr/>
        <a:lstStyle/>
        <a:p>
          <a:r>
            <a:rPr lang="es-PE" dirty="0">
              <a:latin typeface="Tw Cen MT Condensed" panose="020B0606020104020203" pitchFamily="34" charset="0"/>
            </a:rPr>
            <a:t>No recomendado para material de estudio heterogéneo.</a:t>
          </a:r>
        </a:p>
      </dgm:t>
    </dgm:pt>
    <dgm:pt modelId="{D34BA5C8-22F5-4B3F-92BF-1675993403B0}" type="parTrans" cxnId="{72DC67FD-E954-4388-8657-ED3BE2F444B3}">
      <dgm:prSet/>
      <dgm:spPr/>
      <dgm:t>
        <a:bodyPr/>
        <a:lstStyle/>
        <a:p>
          <a:endParaRPr lang="es-PE"/>
        </a:p>
      </dgm:t>
    </dgm:pt>
    <dgm:pt modelId="{934BE271-D539-496F-97BB-4D6B2DE81185}" type="sibTrans" cxnId="{72DC67FD-E954-4388-8657-ED3BE2F444B3}">
      <dgm:prSet/>
      <dgm:spPr/>
      <dgm:t>
        <a:bodyPr/>
        <a:lstStyle/>
        <a:p>
          <a:endParaRPr lang="es-PE"/>
        </a:p>
      </dgm:t>
    </dgm:pt>
    <dgm:pt modelId="{3D397DC2-377B-4736-B381-213DADEE46F5}">
      <dgm:prSet/>
      <dgm:spPr/>
      <dgm:t>
        <a:bodyPr/>
        <a:lstStyle/>
        <a:p>
          <a:r>
            <a:rPr lang="es-ES" dirty="0">
              <a:latin typeface="Tw Cen MT Condensed" panose="020B0606020104020203" pitchFamily="34" charset="0"/>
            </a:rPr>
            <a:t>El número de repeticiones deben ser iguales</a:t>
          </a:r>
          <a:endParaRPr lang="es-PE" dirty="0">
            <a:latin typeface="Tw Cen MT Condensed" panose="020B0606020104020203" pitchFamily="34" charset="0"/>
          </a:endParaRPr>
        </a:p>
      </dgm:t>
    </dgm:pt>
    <dgm:pt modelId="{DC0E0E8E-0092-46CD-9F7F-05D8AF535AE1}" type="parTrans" cxnId="{F25361F3-677C-4EC1-AE9A-10669005DD32}">
      <dgm:prSet/>
      <dgm:spPr/>
      <dgm:t>
        <a:bodyPr/>
        <a:lstStyle/>
        <a:p>
          <a:endParaRPr lang="es-PE"/>
        </a:p>
      </dgm:t>
    </dgm:pt>
    <dgm:pt modelId="{EC157000-8ABF-449A-958F-5ACEFFCF16C8}" type="sibTrans" cxnId="{F25361F3-677C-4EC1-AE9A-10669005DD32}">
      <dgm:prSet/>
      <dgm:spPr/>
      <dgm:t>
        <a:bodyPr/>
        <a:lstStyle/>
        <a:p>
          <a:endParaRPr lang="es-PE"/>
        </a:p>
      </dgm:t>
    </dgm:pt>
    <dgm:pt modelId="{9E2129AF-A2C1-464F-B794-70E16E1028C0}" type="pres">
      <dgm:prSet presAssocID="{6C02CD29-3704-44BB-98A4-3E51B80F5E11}" presName="linear" presStyleCnt="0">
        <dgm:presLayoutVars>
          <dgm:animLvl val="lvl"/>
          <dgm:resizeHandles val="exact"/>
        </dgm:presLayoutVars>
      </dgm:prSet>
      <dgm:spPr/>
    </dgm:pt>
    <dgm:pt modelId="{D78783E6-650B-4377-BDD5-BE7D31CD8FBF}" type="pres">
      <dgm:prSet presAssocID="{DC538390-325F-49BF-AF40-20839B0796B8}" presName="parentText" presStyleLbl="node1" presStyleIdx="0" presStyleCnt="2">
        <dgm:presLayoutVars>
          <dgm:chMax val="0"/>
          <dgm:bulletEnabled val="1"/>
        </dgm:presLayoutVars>
      </dgm:prSet>
      <dgm:spPr/>
    </dgm:pt>
    <dgm:pt modelId="{E1B62696-1483-4687-BF12-3319675B9559}" type="pres">
      <dgm:prSet presAssocID="{DC538390-325F-49BF-AF40-20839B0796B8}" presName="childText" presStyleLbl="revTx" presStyleIdx="0" presStyleCnt="2">
        <dgm:presLayoutVars>
          <dgm:bulletEnabled val="1"/>
        </dgm:presLayoutVars>
      </dgm:prSet>
      <dgm:spPr/>
    </dgm:pt>
    <dgm:pt modelId="{2286D216-36E9-4674-BB3B-1CFD5DECE9A4}" type="pres">
      <dgm:prSet presAssocID="{BEE3C4CD-B394-45CB-8F60-6C66DA031A02}" presName="parentText" presStyleLbl="node1" presStyleIdx="1" presStyleCnt="2">
        <dgm:presLayoutVars>
          <dgm:chMax val="0"/>
          <dgm:bulletEnabled val="1"/>
        </dgm:presLayoutVars>
      </dgm:prSet>
      <dgm:spPr/>
    </dgm:pt>
    <dgm:pt modelId="{C35FDB6B-2E1A-4EDB-9E5E-B001A38958F5}" type="pres">
      <dgm:prSet presAssocID="{BEE3C4CD-B394-45CB-8F60-6C66DA031A02}" presName="childText" presStyleLbl="revTx" presStyleIdx="1" presStyleCnt="2">
        <dgm:presLayoutVars>
          <dgm:bulletEnabled val="1"/>
        </dgm:presLayoutVars>
      </dgm:prSet>
      <dgm:spPr/>
    </dgm:pt>
  </dgm:ptLst>
  <dgm:cxnLst>
    <dgm:cxn modelId="{0D89DE02-9697-46C9-88BD-62E642A172E9}" srcId="{6C02CD29-3704-44BB-98A4-3E51B80F5E11}" destId="{BEE3C4CD-B394-45CB-8F60-6C66DA031A02}" srcOrd="1" destOrd="0" parTransId="{FC477B9C-1E41-429B-B058-33BBAED7CEF5}" sibTransId="{5794D2C1-C3E4-4C39-A12F-0285D1F37053}"/>
    <dgm:cxn modelId="{F1578029-6748-41CC-B654-B1802D0A5FC5}" srcId="{6C02CD29-3704-44BB-98A4-3E51B80F5E11}" destId="{DC538390-325F-49BF-AF40-20839B0796B8}" srcOrd="0" destOrd="0" parTransId="{01CD6742-66CE-43C7-BAB8-B956B40CAEBC}" sibTransId="{70993D92-57FE-4D73-B74C-50D842D41CDF}"/>
    <dgm:cxn modelId="{95E3D12C-51A0-4E35-9B37-6B89E8AA08AD}" type="presOf" srcId="{AC858085-4A8A-40E3-A22F-E5577A59ACEA}" destId="{C35FDB6B-2E1A-4EDB-9E5E-B001A38958F5}" srcOrd="0" destOrd="0" presId="urn:microsoft.com/office/officeart/2005/8/layout/vList2"/>
    <dgm:cxn modelId="{C27E7230-2CFD-4934-82FB-EF991967C77B}" type="presOf" srcId="{DC538390-325F-49BF-AF40-20839B0796B8}" destId="{D78783E6-650B-4377-BDD5-BE7D31CD8FBF}" srcOrd="0" destOrd="0" presId="urn:microsoft.com/office/officeart/2005/8/layout/vList2"/>
    <dgm:cxn modelId="{736C8534-48BC-4F43-B8C1-EDE718B326B9}" type="presOf" srcId="{3D397DC2-377B-4736-B381-213DADEE46F5}" destId="{C35FDB6B-2E1A-4EDB-9E5E-B001A38958F5}" srcOrd="0" destOrd="2" presId="urn:microsoft.com/office/officeart/2005/8/layout/vList2"/>
    <dgm:cxn modelId="{5B308D3D-6D51-4616-8BF1-BCD1772BB5EC}" srcId="{DC538390-325F-49BF-AF40-20839B0796B8}" destId="{1C095062-F563-4658-BD43-0A6A74D00381}" srcOrd="0" destOrd="0" parTransId="{ADDB3F63-FD08-4EC3-9611-D6DDABD88738}" sibTransId="{29C4F72D-1ACD-413C-B744-17F1658AF55A}"/>
    <dgm:cxn modelId="{E94CC640-0288-4F51-96ED-E83FD7D1193B}" srcId="{BEE3C4CD-B394-45CB-8F60-6C66DA031A02}" destId="{AC858085-4A8A-40E3-A22F-E5577A59ACEA}" srcOrd="0" destOrd="0" parTransId="{8DD394EC-CB7E-4B99-A7BD-C512E30CCEC5}" sibTransId="{0CA785C2-9D04-4CE2-B917-CE9A6D975F35}"/>
    <dgm:cxn modelId="{20FC6A74-DFFA-48C9-A33B-9284AFCC18E1}" type="presOf" srcId="{927D881F-50A7-4991-BB39-555FAB73CCEF}" destId="{E1B62696-1483-4687-BF12-3319675B9559}" srcOrd="0" destOrd="2" presId="urn:microsoft.com/office/officeart/2005/8/layout/vList2"/>
    <dgm:cxn modelId="{910F4B56-487A-4804-A690-A2BBF77EEDAE}" srcId="{DC538390-325F-49BF-AF40-20839B0796B8}" destId="{A922E120-218D-4FCE-9784-E3309685DF45}" srcOrd="1" destOrd="0" parTransId="{8D2E9846-8632-402D-8C5B-FCED77227917}" sibTransId="{06A8D043-30B9-4895-8E71-B85EBCDFCA1B}"/>
    <dgm:cxn modelId="{042255AF-1CEB-4541-868A-32DD0FEFFD48}" type="presOf" srcId="{6C02CD29-3704-44BB-98A4-3E51B80F5E11}" destId="{9E2129AF-A2C1-464F-B794-70E16E1028C0}" srcOrd="0" destOrd="0" presId="urn:microsoft.com/office/officeart/2005/8/layout/vList2"/>
    <dgm:cxn modelId="{314FD6B8-075B-4CF5-B07F-B0C331BDD711}" type="presOf" srcId="{BEE3C4CD-B394-45CB-8F60-6C66DA031A02}" destId="{2286D216-36E9-4674-BB3B-1CFD5DECE9A4}" srcOrd="0" destOrd="0" presId="urn:microsoft.com/office/officeart/2005/8/layout/vList2"/>
    <dgm:cxn modelId="{2A5DCBC8-21C4-4A52-9CF2-F6C75D3DCB9D}" type="presOf" srcId="{1C095062-F563-4658-BD43-0A6A74D00381}" destId="{E1B62696-1483-4687-BF12-3319675B9559}" srcOrd="0" destOrd="0" presId="urn:microsoft.com/office/officeart/2005/8/layout/vList2"/>
    <dgm:cxn modelId="{EAA44BCD-E768-4113-A9E0-F74B2944C357}" type="presOf" srcId="{A922E120-218D-4FCE-9784-E3309685DF45}" destId="{E1B62696-1483-4687-BF12-3319675B9559}" srcOrd="0" destOrd="1" presId="urn:microsoft.com/office/officeart/2005/8/layout/vList2"/>
    <dgm:cxn modelId="{6674B8F0-36FC-452B-A4FD-74FC75D041A7}" srcId="{DC538390-325F-49BF-AF40-20839B0796B8}" destId="{927D881F-50A7-4991-BB39-555FAB73CCEF}" srcOrd="2" destOrd="0" parTransId="{94195C29-A012-4921-B619-A75CDE952701}" sibTransId="{54EA5803-18A2-4C2A-B35B-2288058CF46B}"/>
    <dgm:cxn modelId="{F25361F3-677C-4EC1-AE9A-10669005DD32}" srcId="{BEE3C4CD-B394-45CB-8F60-6C66DA031A02}" destId="{3D397DC2-377B-4736-B381-213DADEE46F5}" srcOrd="2" destOrd="0" parTransId="{DC0E0E8E-0092-46CD-9F7F-05D8AF535AE1}" sibTransId="{EC157000-8ABF-449A-958F-5ACEFFCF16C8}"/>
    <dgm:cxn modelId="{E77DFDFC-E272-43B5-8FAD-77E321C525E7}" type="presOf" srcId="{7693A1BE-6A70-4957-A48C-9600EC28BD0F}" destId="{C35FDB6B-2E1A-4EDB-9E5E-B001A38958F5}" srcOrd="0" destOrd="1" presId="urn:microsoft.com/office/officeart/2005/8/layout/vList2"/>
    <dgm:cxn modelId="{72DC67FD-E954-4388-8657-ED3BE2F444B3}" srcId="{BEE3C4CD-B394-45CB-8F60-6C66DA031A02}" destId="{7693A1BE-6A70-4957-A48C-9600EC28BD0F}" srcOrd="1" destOrd="0" parTransId="{D34BA5C8-22F5-4B3F-92BF-1675993403B0}" sibTransId="{934BE271-D539-496F-97BB-4D6B2DE81185}"/>
    <dgm:cxn modelId="{08234A3A-9129-4A52-8E1E-57EE084D6729}" type="presParOf" srcId="{9E2129AF-A2C1-464F-B794-70E16E1028C0}" destId="{D78783E6-650B-4377-BDD5-BE7D31CD8FBF}" srcOrd="0" destOrd="0" presId="urn:microsoft.com/office/officeart/2005/8/layout/vList2"/>
    <dgm:cxn modelId="{F045F783-901A-4FFE-A317-6588AEAF9AA1}" type="presParOf" srcId="{9E2129AF-A2C1-464F-B794-70E16E1028C0}" destId="{E1B62696-1483-4687-BF12-3319675B9559}" srcOrd="1" destOrd="0" presId="urn:microsoft.com/office/officeart/2005/8/layout/vList2"/>
    <dgm:cxn modelId="{A6B45082-E133-4376-9EA1-41862A5BB257}" type="presParOf" srcId="{9E2129AF-A2C1-464F-B794-70E16E1028C0}" destId="{2286D216-36E9-4674-BB3B-1CFD5DECE9A4}" srcOrd="2" destOrd="0" presId="urn:microsoft.com/office/officeart/2005/8/layout/vList2"/>
    <dgm:cxn modelId="{8189CDE5-E3F7-4A91-8D3B-D108F1306F8C}" type="presParOf" srcId="{9E2129AF-A2C1-464F-B794-70E16E1028C0}" destId="{C35FDB6B-2E1A-4EDB-9E5E-B001A38958F5}" srcOrd="3"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02CD29-3704-44BB-98A4-3E51B80F5E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PE"/>
        </a:p>
      </dgm:t>
    </dgm:pt>
    <dgm:pt modelId="{DC538390-325F-49BF-AF40-20839B0796B8}">
      <dgm:prSet phldrT="[Texto]"/>
      <dgm:spPr/>
      <dgm:t>
        <a:bodyPr/>
        <a:lstStyle/>
        <a:p>
          <a:r>
            <a:rPr lang="es-ES" dirty="0">
              <a:latin typeface="Tw Cen MT Condensed" panose="020B0606020104020203" pitchFamily="34" charset="0"/>
            </a:rPr>
            <a:t>VENTAJAS</a:t>
          </a:r>
          <a:endParaRPr lang="es-PE" dirty="0">
            <a:latin typeface="Tw Cen MT Condensed" panose="020B0606020104020203" pitchFamily="34" charset="0"/>
          </a:endParaRPr>
        </a:p>
      </dgm:t>
    </dgm:pt>
    <dgm:pt modelId="{01CD6742-66CE-43C7-BAB8-B956B40CAEBC}" type="parTrans" cxnId="{F1578029-6748-41CC-B654-B1802D0A5FC5}">
      <dgm:prSet/>
      <dgm:spPr/>
      <dgm:t>
        <a:bodyPr/>
        <a:lstStyle/>
        <a:p>
          <a:endParaRPr lang="es-PE"/>
        </a:p>
      </dgm:t>
    </dgm:pt>
    <dgm:pt modelId="{70993D92-57FE-4D73-B74C-50D842D41CDF}" type="sibTrans" cxnId="{F1578029-6748-41CC-B654-B1802D0A5FC5}">
      <dgm:prSet/>
      <dgm:spPr/>
      <dgm:t>
        <a:bodyPr/>
        <a:lstStyle/>
        <a:p>
          <a:endParaRPr lang="es-PE"/>
        </a:p>
      </dgm:t>
    </dgm:pt>
    <dgm:pt modelId="{1C095062-F563-4658-BD43-0A6A74D00381}">
      <dgm:prSet phldrT="[Texto]"/>
      <dgm:spPr/>
      <dgm:t>
        <a:bodyPr/>
        <a:lstStyle/>
        <a:p>
          <a:r>
            <a:rPr lang="es-PE" b="0" i="0" u="none" dirty="0">
              <a:latin typeface="Tw Cen MT Condensed" panose="020B0606020104020203" pitchFamily="34" charset="0"/>
            </a:rPr>
            <a:t>Muy preciso</a:t>
          </a:r>
          <a:endParaRPr lang="es-PE" dirty="0">
            <a:latin typeface="Tw Cen MT Condensed" panose="020B0606020104020203" pitchFamily="34" charset="0"/>
          </a:endParaRPr>
        </a:p>
      </dgm:t>
    </dgm:pt>
    <dgm:pt modelId="{ADDB3F63-FD08-4EC3-9611-D6DDABD88738}" type="parTrans" cxnId="{5B308D3D-6D51-4616-8BF1-BCD1772BB5EC}">
      <dgm:prSet/>
      <dgm:spPr/>
      <dgm:t>
        <a:bodyPr/>
        <a:lstStyle/>
        <a:p>
          <a:endParaRPr lang="es-PE"/>
        </a:p>
      </dgm:t>
    </dgm:pt>
    <dgm:pt modelId="{29C4F72D-1ACD-413C-B744-17F1658AF55A}" type="sibTrans" cxnId="{5B308D3D-6D51-4616-8BF1-BCD1772BB5EC}">
      <dgm:prSet/>
      <dgm:spPr/>
      <dgm:t>
        <a:bodyPr/>
        <a:lstStyle/>
        <a:p>
          <a:endParaRPr lang="es-PE"/>
        </a:p>
      </dgm:t>
    </dgm:pt>
    <dgm:pt modelId="{BEE3C4CD-B394-45CB-8F60-6C66DA031A02}">
      <dgm:prSet phldrT="[Texto]"/>
      <dgm:spPr/>
      <dgm:t>
        <a:bodyPr/>
        <a:lstStyle/>
        <a:p>
          <a:r>
            <a:rPr lang="es-ES" dirty="0">
              <a:latin typeface="Tw Cen MT Condensed" panose="020B0606020104020203" pitchFamily="34" charset="0"/>
            </a:rPr>
            <a:t>Desventajas</a:t>
          </a:r>
          <a:endParaRPr lang="es-PE" dirty="0">
            <a:latin typeface="Tw Cen MT Condensed" panose="020B0606020104020203" pitchFamily="34" charset="0"/>
          </a:endParaRPr>
        </a:p>
      </dgm:t>
    </dgm:pt>
    <dgm:pt modelId="{FC477B9C-1E41-429B-B058-33BBAED7CEF5}" type="parTrans" cxnId="{0D89DE02-9697-46C9-88BD-62E642A172E9}">
      <dgm:prSet/>
      <dgm:spPr/>
      <dgm:t>
        <a:bodyPr/>
        <a:lstStyle/>
        <a:p>
          <a:endParaRPr lang="es-PE"/>
        </a:p>
      </dgm:t>
    </dgm:pt>
    <dgm:pt modelId="{5794D2C1-C3E4-4C39-A12F-0285D1F37053}" type="sibTrans" cxnId="{0D89DE02-9697-46C9-88BD-62E642A172E9}">
      <dgm:prSet/>
      <dgm:spPr/>
      <dgm:t>
        <a:bodyPr/>
        <a:lstStyle/>
        <a:p>
          <a:endParaRPr lang="es-PE"/>
        </a:p>
      </dgm:t>
    </dgm:pt>
    <dgm:pt modelId="{AC858085-4A8A-40E3-A22F-E5577A59ACEA}">
      <dgm:prSet phldrT="[Texto]"/>
      <dgm:spPr/>
      <dgm:t>
        <a:bodyPr/>
        <a:lstStyle/>
        <a:p>
          <a:r>
            <a:rPr lang="es-PE" b="0" i="0" u="none" dirty="0">
              <a:latin typeface="Tw Cen MT Condensed" panose="020B0606020104020203" pitchFamily="34" charset="0"/>
            </a:rPr>
            <a:t>Número de tratamientos limitados por filas y columnas (n &lt; 10)</a:t>
          </a:r>
          <a:endParaRPr lang="es-PE" dirty="0">
            <a:latin typeface="Tw Cen MT Condensed" panose="020B0606020104020203" pitchFamily="34" charset="0"/>
          </a:endParaRPr>
        </a:p>
      </dgm:t>
    </dgm:pt>
    <dgm:pt modelId="{8DD394EC-CB7E-4B99-A7BD-C512E30CCEC5}" type="parTrans" cxnId="{E94CC640-0288-4F51-96ED-E83FD7D1193B}">
      <dgm:prSet/>
      <dgm:spPr/>
      <dgm:t>
        <a:bodyPr/>
        <a:lstStyle/>
        <a:p>
          <a:endParaRPr lang="es-PE"/>
        </a:p>
      </dgm:t>
    </dgm:pt>
    <dgm:pt modelId="{0CA785C2-9D04-4CE2-B917-CE9A6D975F35}" type="sibTrans" cxnId="{E94CC640-0288-4F51-96ED-E83FD7D1193B}">
      <dgm:prSet/>
      <dgm:spPr/>
      <dgm:t>
        <a:bodyPr/>
        <a:lstStyle/>
        <a:p>
          <a:endParaRPr lang="es-PE"/>
        </a:p>
      </dgm:t>
    </dgm:pt>
    <dgm:pt modelId="{9F9DFCFE-FE25-4E21-98C8-0553355094BF}">
      <dgm:prSet/>
      <dgm:spPr/>
      <dgm:t>
        <a:bodyPr/>
        <a:lstStyle/>
        <a:p>
          <a:pPr>
            <a:buFont typeface="Arial" panose="020B0604020202020204" pitchFamily="34" charset="0"/>
            <a:buChar char="•"/>
          </a:pPr>
          <a:r>
            <a:rPr lang="es-PE" b="0" i="0" u="none" dirty="0">
              <a:latin typeface="Tw Cen MT Condensed" panose="020B0606020104020203" pitchFamily="34" charset="0"/>
            </a:rPr>
            <a:t>Sencillo</a:t>
          </a:r>
        </a:p>
      </dgm:t>
    </dgm:pt>
    <dgm:pt modelId="{70CB3235-B952-4C18-9FBE-F4CA16A49FFC}" type="parTrans" cxnId="{7CEC8E5B-8C6B-47D3-96AE-FE063DF64CCA}">
      <dgm:prSet/>
      <dgm:spPr/>
      <dgm:t>
        <a:bodyPr/>
        <a:lstStyle/>
        <a:p>
          <a:endParaRPr lang="es-PE"/>
        </a:p>
      </dgm:t>
    </dgm:pt>
    <dgm:pt modelId="{08265825-04F3-4C7A-A082-E8EC9BE22F83}" type="sibTrans" cxnId="{7CEC8E5B-8C6B-47D3-96AE-FE063DF64CCA}">
      <dgm:prSet/>
      <dgm:spPr/>
      <dgm:t>
        <a:bodyPr/>
        <a:lstStyle/>
        <a:p>
          <a:endParaRPr lang="es-PE"/>
        </a:p>
      </dgm:t>
    </dgm:pt>
    <dgm:pt modelId="{EEC1A9C6-F926-4EEC-AFE7-C3204C89A368}">
      <dgm:prSet/>
      <dgm:spPr/>
      <dgm:t>
        <a:bodyPr/>
        <a:lstStyle/>
        <a:p>
          <a:pPr>
            <a:buFont typeface="Arial" panose="020B0604020202020204" pitchFamily="34" charset="0"/>
            <a:buChar char="•"/>
          </a:pPr>
          <a:r>
            <a:rPr lang="es-ES" b="0" i="0" u="none" dirty="0">
              <a:latin typeface="Tw Cen MT Condensed" panose="020B0606020104020203" pitchFamily="34" charset="0"/>
            </a:rPr>
            <a:t>Los grados de libertad del error son limitados</a:t>
          </a:r>
        </a:p>
      </dgm:t>
    </dgm:pt>
    <dgm:pt modelId="{8BCAF900-7990-439A-A06F-43E04777D388}" type="parTrans" cxnId="{722172FD-3D16-4439-A5C8-8F0EC6B4C1D7}">
      <dgm:prSet/>
      <dgm:spPr/>
      <dgm:t>
        <a:bodyPr/>
        <a:lstStyle/>
        <a:p>
          <a:endParaRPr lang="es-PE"/>
        </a:p>
      </dgm:t>
    </dgm:pt>
    <dgm:pt modelId="{6012E1F0-D3C0-4083-B7AD-899587801523}" type="sibTrans" cxnId="{722172FD-3D16-4439-A5C8-8F0EC6B4C1D7}">
      <dgm:prSet/>
      <dgm:spPr/>
      <dgm:t>
        <a:bodyPr/>
        <a:lstStyle/>
        <a:p>
          <a:endParaRPr lang="es-PE"/>
        </a:p>
      </dgm:t>
    </dgm:pt>
    <dgm:pt modelId="{9E2129AF-A2C1-464F-B794-70E16E1028C0}" type="pres">
      <dgm:prSet presAssocID="{6C02CD29-3704-44BB-98A4-3E51B80F5E11}" presName="linear" presStyleCnt="0">
        <dgm:presLayoutVars>
          <dgm:animLvl val="lvl"/>
          <dgm:resizeHandles val="exact"/>
        </dgm:presLayoutVars>
      </dgm:prSet>
      <dgm:spPr/>
    </dgm:pt>
    <dgm:pt modelId="{D78783E6-650B-4377-BDD5-BE7D31CD8FBF}" type="pres">
      <dgm:prSet presAssocID="{DC538390-325F-49BF-AF40-20839B0796B8}" presName="parentText" presStyleLbl="node1" presStyleIdx="0" presStyleCnt="2">
        <dgm:presLayoutVars>
          <dgm:chMax val="0"/>
          <dgm:bulletEnabled val="1"/>
        </dgm:presLayoutVars>
      </dgm:prSet>
      <dgm:spPr/>
    </dgm:pt>
    <dgm:pt modelId="{E1B62696-1483-4687-BF12-3319675B9559}" type="pres">
      <dgm:prSet presAssocID="{DC538390-325F-49BF-AF40-20839B0796B8}" presName="childText" presStyleLbl="revTx" presStyleIdx="0" presStyleCnt="2">
        <dgm:presLayoutVars>
          <dgm:bulletEnabled val="1"/>
        </dgm:presLayoutVars>
      </dgm:prSet>
      <dgm:spPr/>
    </dgm:pt>
    <dgm:pt modelId="{2286D216-36E9-4674-BB3B-1CFD5DECE9A4}" type="pres">
      <dgm:prSet presAssocID="{BEE3C4CD-B394-45CB-8F60-6C66DA031A02}" presName="parentText" presStyleLbl="node1" presStyleIdx="1" presStyleCnt="2">
        <dgm:presLayoutVars>
          <dgm:chMax val="0"/>
          <dgm:bulletEnabled val="1"/>
        </dgm:presLayoutVars>
      </dgm:prSet>
      <dgm:spPr/>
    </dgm:pt>
    <dgm:pt modelId="{C35FDB6B-2E1A-4EDB-9E5E-B001A38958F5}" type="pres">
      <dgm:prSet presAssocID="{BEE3C4CD-B394-45CB-8F60-6C66DA031A02}" presName="childText" presStyleLbl="revTx" presStyleIdx="1" presStyleCnt="2">
        <dgm:presLayoutVars>
          <dgm:bulletEnabled val="1"/>
        </dgm:presLayoutVars>
      </dgm:prSet>
      <dgm:spPr/>
    </dgm:pt>
  </dgm:ptLst>
  <dgm:cxnLst>
    <dgm:cxn modelId="{0D89DE02-9697-46C9-88BD-62E642A172E9}" srcId="{6C02CD29-3704-44BB-98A4-3E51B80F5E11}" destId="{BEE3C4CD-B394-45CB-8F60-6C66DA031A02}" srcOrd="1" destOrd="0" parTransId="{FC477B9C-1E41-429B-B058-33BBAED7CEF5}" sibTransId="{5794D2C1-C3E4-4C39-A12F-0285D1F37053}"/>
    <dgm:cxn modelId="{FAD54819-486F-44AD-8DD3-C4F0EF876FD4}" type="presOf" srcId="{EEC1A9C6-F926-4EEC-AFE7-C3204C89A368}" destId="{C35FDB6B-2E1A-4EDB-9E5E-B001A38958F5}" srcOrd="0" destOrd="1" presId="urn:microsoft.com/office/officeart/2005/8/layout/vList2"/>
    <dgm:cxn modelId="{87A89723-10CE-4001-9080-2CF25B168D1C}" type="presOf" srcId="{9F9DFCFE-FE25-4E21-98C8-0553355094BF}" destId="{E1B62696-1483-4687-BF12-3319675B9559}" srcOrd="0" destOrd="1" presId="urn:microsoft.com/office/officeart/2005/8/layout/vList2"/>
    <dgm:cxn modelId="{F1578029-6748-41CC-B654-B1802D0A5FC5}" srcId="{6C02CD29-3704-44BB-98A4-3E51B80F5E11}" destId="{DC538390-325F-49BF-AF40-20839B0796B8}" srcOrd="0" destOrd="0" parTransId="{01CD6742-66CE-43C7-BAB8-B956B40CAEBC}" sibTransId="{70993D92-57FE-4D73-B74C-50D842D41CDF}"/>
    <dgm:cxn modelId="{95E3D12C-51A0-4E35-9B37-6B89E8AA08AD}" type="presOf" srcId="{AC858085-4A8A-40E3-A22F-E5577A59ACEA}" destId="{C35FDB6B-2E1A-4EDB-9E5E-B001A38958F5}" srcOrd="0" destOrd="0" presId="urn:microsoft.com/office/officeart/2005/8/layout/vList2"/>
    <dgm:cxn modelId="{C27E7230-2CFD-4934-82FB-EF991967C77B}" type="presOf" srcId="{DC538390-325F-49BF-AF40-20839B0796B8}" destId="{D78783E6-650B-4377-BDD5-BE7D31CD8FBF}" srcOrd="0" destOrd="0" presId="urn:microsoft.com/office/officeart/2005/8/layout/vList2"/>
    <dgm:cxn modelId="{5B308D3D-6D51-4616-8BF1-BCD1772BB5EC}" srcId="{DC538390-325F-49BF-AF40-20839B0796B8}" destId="{1C095062-F563-4658-BD43-0A6A74D00381}" srcOrd="0" destOrd="0" parTransId="{ADDB3F63-FD08-4EC3-9611-D6DDABD88738}" sibTransId="{29C4F72D-1ACD-413C-B744-17F1658AF55A}"/>
    <dgm:cxn modelId="{E94CC640-0288-4F51-96ED-E83FD7D1193B}" srcId="{BEE3C4CD-B394-45CB-8F60-6C66DA031A02}" destId="{AC858085-4A8A-40E3-A22F-E5577A59ACEA}" srcOrd="0" destOrd="0" parTransId="{8DD394EC-CB7E-4B99-A7BD-C512E30CCEC5}" sibTransId="{0CA785C2-9D04-4CE2-B917-CE9A6D975F35}"/>
    <dgm:cxn modelId="{7CEC8E5B-8C6B-47D3-96AE-FE063DF64CCA}" srcId="{DC538390-325F-49BF-AF40-20839B0796B8}" destId="{9F9DFCFE-FE25-4E21-98C8-0553355094BF}" srcOrd="1" destOrd="0" parTransId="{70CB3235-B952-4C18-9FBE-F4CA16A49FFC}" sibTransId="{08265825-04F3-4C7A-A082-E8EC9BE22F83}"/>
    <dgm:cxn modelId="{042255AF-1CEB-4541-868A-32DD0FEFFD48}" type="presOf" srcId="{6C02CD29-3704-44BB-98A4-3E51B80F5E11}" destId="{9E2129AF-A2C1-464F-B794-70E16E1028C0}" srcOrd="0" destOrd="0" presId="urn:microsoft.com/office/officeart/2005/8/layout/vList2"/>
    <dgm:cxn modelId="{314FD6B8-075B-4CF5-B07F-B0C331BDD711}" type="presOf" srcId="{BEE3C4CD-B394-45CB-8F60-6C66DA031A02}" destId="{2286D216-36E9-4674-BB3B-1CFD5DECE9A4}" srcOrd="0" destOrd="0" presId="urn:microsoft.com/office/officeart/2005/8/layout/vList2"/>
    <dgm:cxn modelId="{2A5DCBC8-21C4-4A52-9CF2-F6C75D3DCB9D}" type="presOf" srcId="{1C095062-F563-4658-BD43-0A6A74D00381}" destId="{E1B62696-1483-4687-BF12-3319675B9559}" srcOrd="0" destOrd="0" presId="urn:microsoft.com/office/officeart/2005/8/layout/vList2"/>
    <dgm:cxn modelId="{722172FD-3D16-4439-A5C8-8F0EC6B4C1D7}" srcId="{BEE3C4CD-B394-45CB-8F60-6C66DA031A02}" destId="{EEC1A9C6-F926-4EEC-AFE7-C3204C89A368}" srcOrd="1" destOrd="0" parTransId="{8BCAF900-7990-439A-A06F-43E04777D388}" sibTransId="{6012E1F0-D3C0-4083-B7AD-899587801523}"/>
    <dgm:cxn modelId="{08234A3A-9129-4A52-8E1E-57EE084D6729}" type="presParOf" srcId="{9E2129AF-A2C1-464F-B794-70E16E1028C0}" destId="{D78783E6-650B-4377-BDD5-BE7D31CD8FBF}" srcOrd="0" destOrd="0" presId="urn:microsoft.com/office/officeart/2005/8/layout/vList2"/>
    <dgm:cxn modelId="{F045F783-901A-4FFE-A317-6588AEAF9AA1}" type="presParOf" srcId="{9E2129AF-A2C1-464F-B794-70E16E1028C0}" destId="{E1B62696-1483-4687-BF12-3319675B9559}" srcOrd="1" destOrd="0" presId="urn:microsoft.com/office/officeart/2005/8/layout/vList2"/>
    <dgm:cxn modelId="{A6B45082-E133-4376-9EA1-41862A5BB257}" type="presParOf" srcId="{9E2129AF-A2C1-464F-B794-70E16E1028C0}" destId="{2286D216-36E9-4674-BB3B-1CFD5DECE9A4}" srcOrd="2" destOrd="0" presId="urn:microsoft.com/office/officeart/2005/8/layout/vList2"/>
    <dgm:cxn modelId="{8189CDE5-E3F7-4A91-8D3B-D108F1306F8C}" type="presParOf" srcId="{9E2129AF-A2C1-464F-B794-70E16E1028C0}" destId="{C35FDB6B-2E1A-4EDB-9E5E-B001A38958F5}" srcOrd="3"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9A6F73-4090-4E8A-866C-72AAD20762B5}" type="doc">
      <dgm:prSet loTypeId="urn:microsoft.com/office/officeart/2005/8/layout/process4" loCatId="list" qsTypeId="urn:microsoft.com/office/officeart/2005/8/quickstyle/simple1" qsCatId="simple" csTypeId="urn:microsoft.com/office/officeart/2005/8/colors/accent5_1" csCatId="accent5" phldr="1"/>
      <dgm:spPr/>
      <dgm:t>
        <a:bodyPr/>
        <a:lstStyle/>
        <a:p>
          <a:endParaRPr lang="es-PE"/>
        </a:p>
      </dgm:t>
    </dgm:pt>
    <dgm:pt modelId="{B4DF8CE0-EF0D-456A-8386-0CF34734FB30}">
      <dgm:prSet phldrT="[Texto]" custT="1"/>
      <dgm:spPr/>
      <dgm:t>
        <a:bodyPr/>
        <a:lstStyle/>
        <a:p>
          <a:r>
            <a:rPr lang="es-PE" sz="1800" b="1" u="none" strike="noStrike" dirty="0">
              <a:effectLst/>
              <a:latin typeface="Tw Cen MT Condensed" panose="020B0606020104020203" pitchFamily="34" charset="0"/>
            </a:rPr>
            <a:t>Factor</a:t>
          </a:r>
          <a:endParaRPr lang="es-PE" sz="1400" b="1" dirty="0"/>
        </a:p>
      </dgm:t>
    </dgm:pt>
    <dgm:pt modelId="{8A35EA15-99DF-4E67-88E0-B9616B3D4A7B}" type="parTrans" cxnId="{81E37271-353C-44C1-AF07-4C517DFF2640}">
      <dgm:prSet/>
      <dgm:spPr/>
      <dgm:t>
        <a:bodyPr/>
        <a:lstStyle/>
        <a:p>
          <a:endParaRPr lang="es-PE"/>
        </a:p>
      </dgm:t>
    </dgm:pt>
    <dgm:pt modelId="{EC49613E-6CD4-48A9-BEA2-D2D6B4E28FB1}" type="sibTrans" cxnId="{81E37271-353C-44C1-AF07-4C517DFF2640}">
      <dgm:prSet/>
      <dgm:spPr/>
      <dgm:t>
        <a:bodyPr/>
        <a:lstStyle/>
        <a:p>
          <a:endParaRPr lang="es-PE"/>
        </a:p>
      </dgm:t>
    </dgm:pt>
    <dgm:pt modelId="{A6F9DB52-43C7-4320-B506-DA9EE261AFF0}">
      <dgm:prSet phldrT="[Texto]" custT="1"/>
      <dgm:spPr/>
      <dgm:t>
        <a:bodyPr/>
        <a:lstStyle/>
        <a:p>
          <a:r>
            <a:rPr lang="es-PE" sz="1800" b="1" dirty="0">
              <a:latin typeface="Tw Cen MT Condensed" panose="020B0606020104020203" pitchFamily="34" charset="0"/>
            </a:rPr>
            <a:t>Niveles de un factor</a:t>
          </a:r>
          <a:r>
            <a:rPr lang="es-ES" sz="1800" b="1" dirty="0">
              <a:latin typeface="Tw Cen MT Condensed" panose="020B0606020104020203" pitchFamily="34" charset="0"/>
            </a:rPr>
            <a:t> </a:t>
          </a:r>
          <a:endParaRPr lang="es-PE" sz="1800" b="1" dirty="0">
            <a:latin typeface="Tw Cen MT Condensed" panose="020B0606020104020203" pitchFamily="34" charset="0"/>
          </a:endParaRPr>
        </a:p>
      </dgm:t>
    </dgm:pt>
    <dgm:pt modelId="{9617345C-8B0D-486D-8C93-31DF0C9BB334}" type="parTrans" cxnId="{1D5C89A4-5B5C-4A15-8306-196BB22E3458}">
      <dgm:prSet/>
      <dgm:spPr/>
      <dgm:t>
        <a:bodyPr/>
        <a:lstStyle/>
        <a:p>
          <a:endParaRPr lang="es-PE"/>
        </a:p>
      </dgm:t>
    </dgm:pt>
    <dgm:pt modelId="{F6C93A52-D4C0-4866-960A-7DE95524756F}" type="sibTrans" cxnId="{1D5C89A4-5B5C-4A15-8306-196BB22E3458}">
      <dgm:prSet/>
      <dgm:spPr/>
      <dgm:t>
        <a:bodyPr/>
        <a:lstStyle/>
        <a:p>
          <a:endParaRPr lang="es-PE"/>
        </a:p>
      </dgm:t>
    </dgm:pt>
    <dgm:pt modelId="{287660D2-7715-487D-B9EC-C1273DE0F8D0}">
      <dgm:prSet phldrT="[Texto]" custT="1"/>
      <dgm:spPr/>
      <dgm:t>
        <a:bodyPr/>
        <a:lstStyle/>
        <a:p>
          <a:r>
            <a:rPr lang="es-PE" sz="1800" b="1" dirty="0">
              <a:latin typeface="Tw Cen MT Condensed" panose="020B0606020104020203" pitchFamily="34" charset="0"/>
            </a:rPr>
            <a:t>Tratamiento</a:t>
          </a:r>
        </a:p>
      </dgm:t>
    </dgm:pt>
    <dgm:pt modelId="{9A351886-0E1C-4FDB-A8F3-472D4F4BAE6F}" type="parTrans" cxnId="{FB0EB587-0E49-4166-9878-F526DDB44013}">
      <dgm:prSet/>
      <dgm:spPr/>
      <dgm:t>
        <a:bodyPr/>
        <a:lstStyle/>
        <a:p>
          <a:endParaRPr lang="es-PE"/>
        </a:p>
      </dgm:t>
    </dgm:pt>
    <dgm:pt modelId="{D1C07343-8C09-4FFC-80D7-6C025854ABC4}" type="sibTrans" cxnId="{FB0EB587-0E49-4166-9878-F526DDB44013}">
      <dgm:prSet/>
      <dgm:spPr/>
      <dgm:t>
        <a:bodyPr/>
        <a:lstStyle/>
        <a:p>
          <a:endParaRPr lang="es-PE"/>
        </a:p>
      </dgm:t>
    </dgm:pt>
    <dgm:pt modelId="{01E9DE91-FD03-454D-A4BE-A12F7691BE3F}">
      <dgm:prSet custT="1"/>
      <dgm:spPr/>
      <dgm:t>
        <a:bodyPr/>
        <a:lstStyle/>
        <a:p>
          <a:r>
            <a:rPr lang="es-ES" sz="1600" dirty="0">
              <a:latin typeface="Tw Cen MT Condensed" panose="020B0606020104020203" pitchFamily="34" charset="0"/>
            </a:rPr>
            <a:t>Conjunto de tratamientos de una misma clase</a:t>
          </a:r>
          <a:endParaRPr lang="es-PE" sz="1600" dirty="0">
            <a:latin typeface="Tw Cen MT Condensed" panose="020B0606020104020203" pitchFamily="34" charset="0"/>
          </a:endParaRPr>
        </a:p>
      </dgm:t>
    </dgm:pt>
    <dgm:pt modelId="{9F4A6950-4AAA-4693-802E-70BF38B47FA7}" type="parTrans" cxnId="{4D22B3A7-15A7-4C0A-B928-0252EF5034C0}">
      <dgm:prSet/>
      <dgm:spPr/>
      <dgm:t>
        <a:bodyPr/>
        <a:lstStyle/>
        <a:p>
          <a:endParaRPr lang="es-PE"/>
        </a:p>
      </dgm:t>
    </dgm:pt>
    <dgm:pt modelId="{D60DD273-B7FA-47FE-959D-D2B7A65C937D}" type="sibTrans" cxnId="{4D22B3A7-15A7-4C0A-B928-0252EF5034C0}">
      <dgm:prSet/>
      <dgm:spPr/>
      <dgm:t>
        <a:bodyPr/>
        <a:lstStyle/>
        <a:p>
          <a:endParaRPr lang="es-PE"/>
        </a:p>
      </dgm:t>
    </dgm:pt>
    <dgm:pt modelId="{12D1F726-AFBB-46F2-89EC-9B74ED521B1B}">
      <dgm:prSet custT="1"/>
      <dgm:spPr/>
      <dgm:t>
        <a:bodyPr/>
        <a:lstStyle/>
        <a:p>
          <a:r>
            <a:rPr lang="es-ES" sz="1600" dirty="0">
              <a:latin typeface="Tw Cen MT Condensed" panose="020B0606020104020203" pitchFamily="34" charset="0"/>
            </a:rPr>
            <a:t>Son los diferentes tratamientos que pertenecen a un determinado factor. Puede ser Cualitativo o Cuantitativo</a:t>
          </a:r>
          <a:endParaRPr lang="es-PE" sz="1600" dirty="0">
            <a:latin typeface="Tw Cen MT Condensed" panose="020B0606020104020203" pitchFamily="34" charset="0"/>
          </a:endParaRPr>
        </a:p>
      </dgm:t>
    </dgm:pt>
    <dgm:pt modelId="{A2286368-0958-4FA3-998A-14FF3FC1B879}" type="parTrans" cxnId="{CBA9562F-B288-4360-9C22-72029815B1AD}">
      <dgm:prSet/>
      <dgm:spPr/>
      <dgm:t>
        <a:bodyPr/>
        <a:lstStyle/>
        <a:p>
          <a:endParaRPr lang="es-PE"/>
        </a:p>
      </dgm:t>
    </dgm:pt>
    <dgm:pt modelId="{895F6E67-06D8-43AE-9407-E1A033ACBBDF}" type="sibTrans" cxnId="{CBA9562F-B288-4360-9C22-72029815B1AD}">
      <dgm:prSet/>
      <dgm:spPr/>
      <dgm:t>
        <a:bodyPr/>
        <a:lstStyle/>
        <a:p>
          <a:endParaRPr lang="es-PE"/>
        </a:p>
      </dgm:t>
    </dgm:pt>
    <dgm:pt modelId="{DFC059B2-0807-42D7-9044-5E44FA1A5220}">
      <dgm:prSet custT="1"/>
      <dgm:spPr/>
      <dgm:t>
        <a:bodyPr/>
        <a:lstStyle/>
        <a:p>
          <a:r>
            <a:rPr lang="es-PE" sz="1800" b="1" u="none" strike="noStrike" dirty="0">
              <a:effectLst/>
              <a:latin typeface="Tw Cen MT Condensed" panose="020B0606020104020203" pitchFamily="34" charset="0"/>
            </a:rPr>
            <a:t>Experimento Factorial</a:t>
          </a:r>
          <a:endParaRPr lang="es-PE" sz="1800" b="1" i="0" u="none" strike="noStrike" dirty="0">
            <a:effectLst/>
            <a:latin typeface="Tw Cen MT Condensed" panose="020B0606020104020203" pitchFamily="34" charset="0"/>
          </a:endParaRPr>
        </a:p>
      </dgm:t>
    </dgm:pt>
    <dgm:pt modelId="{78BCF7D9-65A6-4F72-A2DA-725CBBB2FA06}" type="parTrans" cxnId="{F146D5B8-06B4-46E6-AEB8-5B6D5D9A6FEF}">
      <dgm:prSet/>
      <dgm:spPr/>
      <dgm:t>
        <a:bodyPr/>
        <a:lstStyle/>
        <a:p>
          <a:endParaRPr lang="es-PE"/>
        </a:p>
      </dgm:t>
    </dgm:pt>
    <dgm:pt modelId="{D2C2995C-D6FC-45E5-82EC-A87352128AA8}" type="sibTrans" cxnId="{F146D5B8-06B4-46E6-AEB8-5B6D5D9A6FEF}">
      <dgm:prSet/>
      <dgm:spPr/>
      <dgm:t>
        <a:bodyPr/>
        <a:lstStyle/>
        <a:p>
          <a:endParaRPr lang="es-PE"/>
        </a:p>
      </dgm:t>
    </dgm:pt>
    <dgm:pt modelId="{BD6FFD16-3A4B-4CEF-BA8E-A6DBA324A989}">
      <dgm:prSet custT="1"/>
      <dgm:spPr/>
      <dgm:t>
        <a:bodyPr/>
        <a:lstStyle/>
        <a:p>
          <a:r>
            <a:rPr lang="es-ES" sz="1600" dirty="0">
              <a:latin typeface="Tw Cen MT Condensed" panose="020B0606020104020203" pitchFamily="34" charset="0"/>
            </a:rPr>
            <a:t>Combinación específica entre los niveles de un factor</a:t>
          </a:r>
          <a:endParaRPr lang="es-PE" sz="1600" dirty="0">
            <a:latin typeface="Tw Cen MT Condensed" panose="020B0606020104020203" pitchFamily="34" charset="0"/>
          </a:endParaRPr>
        </a:p>
      </dgm:t>
    </dgm:pt>
    <dgm:pt modelId="{281864C2-6DCB-42E1-AFD0-06579874AD8F}" type="parTrans" cxnId="{29E8070D-FFC3-40D2-91A0-0F76391F338C}">
      <dgm:prSet/>
      <dgm:spPr/>
      <dgm:t>
        <a:bodyPr/>
        <a:lstStyle/>
        <a:p>
          <a:endParaRPr lang="es-PE"/>
        </a:p>
      </dgm:t>
    </dgm:pt>
    <dgm:pt modelId="{BC74F2A9-43B5-470F-995A-01113BC3684B}" type="sibTrans" cxnId="{29E8070D-FFC3-40D2-91A0-0F76391F338C}">
      <dgm:prSet/>
      <dgm:spPr/>
      <dgm:t>
        <a:bodyPr/>
        <a:lstStyle/>
        <a:p>
          <a:endParaRPr lang="es-PE"/>
        </a:p>
      </dgm:t>
    </dgm:pt>
    <dgm:pt modelId="{0BF3A44A-57BD-4613-B9FA-524A73FA6D15}">
      <dgm:prSet custT="1"/>
      <dgm:spPr/>
      <dgm:t>
        <a:bodyPr/>
        <a:lstStyle/>
        <a:p>
          <a:r>
            <a:rPr lang="es-ES" sz="1600" dirty="0">
              <a:latin typeface="Tw Cen MT Condensed" panose="020B0606020104020203" pitchFamily="34" charset="0"/>
            </a:rPr>
            <a:t>Combinación de factores para formar tratamientos</a:t>
          </a:r>
          <a:endParaRPr lang="es-PE" sz="1600" dirty="0">
            <a:latin typeface="Tw Cen MT Condensed" panose="020B0606020104020203" pitchFamily="34" charset="0"/>
          </a:endParaRPr>
        </a:p>
      </dgm:t>
    </dgm:pt>
    <dgm:pt modelId="{37869316-DE2F-45AF-9E24-00DEFC90B3B7}" type="parTrans" cxnId="{72B96E89-8D38-4113-A6AC-93E4AF9B9AF8}">
      <dgm:prSet/>
      <dgm:spPr/>
      <dgm:t>
        <a:bodyPr/>
        <a:lstStyle/>
        <a:p>
          <a:endParaRPr lang="es-PE"/>
        </a:p>
      </dgm:t>
    </dgm:pt>
    <dgm:pt modelId="{60DFBF58-6AE0-4EAE-AF9D-170D88B49D4C}" type="sibTrans" cxnId="{72B96E89-8D38-4113-A6AC-93E4AF9B9AF8}">
      <dgm:prSet/>
      <dgm:spPr/>
      <dgm:t>
        <a:bodyPr/>
        <a:lstStyle/>
        <a:p>
          <a:endParaRPr lang="es-PE"/>
        </a:p>
      </dgm:t>
    </dgm:pt>
    <dgm:pt modelId="{F1FBC369-EF42-40EB-81B6-EE26DECE6112}" type="pres">
      <dgm:prSet presAssocID="{2B9A6F73-4090-4E8A-866C-72AAD20762B5}" presName="Name0" presStyleCnt="0">
        <dgm:presLayoutVars>
          <dgm:dir/>
          <dgm:animLvl val="lvl"/>
          <dgm:resizeHandles val="exact"/>
        </dgm:presLayoutVars>
      </dgm:prSet>
      <dgm:spPr/>
    </dgm:pt>
    <dgm:pt modelId="{43AC7296-EF54-4CD7-A278-7E14EE010BD5}" type="pres">
      <dgm:prSet presAssocID="{DFC059B2-0807-42D7-9044-5E44FA1A5220}" presName="boxAndChildren" presStyleCnt="0"/>
      <dgm:spPr/>
    </dgm:pt>
    <dgm:pt modelId="{419F7BDC-286C-4C6C-A1A0-35698BA0F77B}" type="pres">
      <dgm:prSet presAssocID="{DFC059B2-0807-42D7-9044-5E44FA1A5220}" presName="parentTextBox" presStyleLbl="node1" presStyleIdx="0" presStyleCnt="4"/>
      <dgm:spPr/>
    </dgm:pt>
    <dgm:pt modelId="{422213DD-0700-4252-B001-849271B54947}" type="pres">
      <dgm:prSet presAssocID="{DFC059B2-0807-42D7-9044-5E44FA1A5220}" presName="entireBox" presStyleLbl="node1" presStyleIdx="0" presStyleCnt="4"/>
      <dgm:spPr/>
    </dgm:pt>
    <dgm:pt modelId="{5BD95948-14B8-4432-B929-9E067A0D190F}" type="pres">
      <dgm:prSet presAssocID="{DFC059B2-0807-42D7-9044-5E44FA1A5220}" presName="descendantBox" presStyleCnt="0"/>
      <dgm:spPr/>
    </dgm:pt>
    <dgm:pt modelId="{A3D5E3E8-30BA-4D21-A0CD-4722AB8D67A9}" type="pres">
      <dgm:prSet presAssocID="{0BF3A44A-57BD-4613-B9FA-524A73FA6D15}" presName="childTextBox" presStyleLbl="fgAccFollowNode1" presStyleIdx="0" presStyleCnt="4">
        <dgm:presLayoutVars>
          <dgm:bulletEnabled val="1"/>
        </dgm:presLayoutVars>
      </dgm:prSet>
      <dgm:spPr/>
    </dgm:pt>
    <dgm:pt modelId="{E7679127-2CF5-4695-B29F-172F4D0A9736}" type="pres">
      <dgm:prSet presAssocID="{D1C07343-8C09-4FFC-80D7-6C025854ABC4}" presName="sp" presStyleCnt="0"/>
      <dgm:spPr/>
    </dgm:pt>
    <dgm:pt modelId="{913F35B7-90CB-4363-8D0F-C11B4C631C5D}" type="pres">
      <dgm:prSet presAssocID="{287660D2-7715-487D-B9EC-C1273DE0F8D0}" presName="arrowAndChildren" presStyleCnt="0"/>
      <dgm:spPr/>
    </dgm:pt>
    <dgm:pt modelId="{524D6A0A-110B-416C-A9E8-FF19135CF5B7}" type="pres">
      <dgm:prSet presAssocID="{287660D2-7715-487D-B9EC-C1273DE0F8D0}" presName="parentTextArrow" presStyleLbl="node1" presStyleIdx="0" presStyleCnt="4"/>
      <dgm:spPr/>
    </dgm:pt>
    <dgm:pt modelId="{150A3B4A-C6D3-4F43-B80D-DD5580493F53}" type="pres">
      <dgm:prSet presAssocID="{287660D2-7715-487D-B9EC-C1273DE0F8D0}" presName="arrow" presStyleLbl="node1" presStyleIdx="1" presStyleCnt="4"/>
      <dgm:spPr/>
    </dgm:pt>
    <dgm:pt modelId="{97B7A296-9D29-43A9-930E-976B7FCAA6E6}" type="pres">
      <dgm:prSet presAssocID="{287660D2-7715-487D-B9EC-C1273DE0F8D0}" presName="descendantArrow" presStyleCnt="0"/>
      <dgm:spPr/>
    </dgm:pt>
    <dgm:pt modelId="{2FC92945-A809-4884-AF19-C15EC6E3C685}" type="pres">
      <dgm:prSet presAssocID="{BD6FFD16-3A4B-4CEF-BA8E-A6DBA324A989}" presName="childTextArrow" presStyleLbl="fgAccFollowNode1" presStyleIdx="1" presStyleCnt="4">
        <dgm:presLayoutVars>
          <dgm:bulletEnabled val="1"/>
        </dgm:presLayoutVars>
      </dgm:prSet>
      <dgm:spPr/>
    </dgm:pt>
    <dgm:pt modelId="{B5B16E8D-EA90-4585-B152-96A632A43D8D}" type="pres">
      <dgm:prSet presAssocID="{F6C93A52-D4C0-4866-960A-7DE95524756F}" presName="sp" presStyleCnt="0"/>
      <dgm:spPr/>
    </dgm:pt>
    <dgm:pt modelId="{881B0C86-D9D0-426E-95F5-5F07C6080195}" type="pres">
      <dgm:prSet presAssocID="{A6F9DB52-43C7-4320-B506-DA9EE261AFF0}" presName="arrowAndChildren" presStyleCnt="0"/>
      <dgm:spPr/>
    </dgm:pt>
    <dgm:pt modelId="{8C5C925E-F642-494A-B5D0-9AC1E21E021D}" type="pres">
      <dgm:prSet presAssocID="{A6F9DB52-43C7-4320-B506-DA9EE261AFF0}" presName="parentTextArrow" presStyleLbl="node1" presStyleIdx="1" presStyleCnt="4"/>
      <dgm:spPr/>
    </dgm:pt>
    <dgm:pt modelId="{5311DEAF-31BD-4340-8E20-161549D683FA}" type="pres">
      <dgm:prSet presAssocID="{A6F9DB52-43C7-4320-B506-DA9EE261AFF0}" presName="arrow" presStyleLbl="node1" presStyleIdx="2" presStyleCnt="4"/>
      <dgm:spPr/>
    </dgm:pt>
    <dgm:pt modelId="{4D3C73E4-09FF-42E6-967D-57CB08E1A05C}" type="pres">
      <dgm:prSet presAssocID="{A6F9DB52-43C7-4320-B506-DA9EE261AFF0}" presName="descendantArrow" presStyleCnt="0"/>
      <dgm:spPr/>
    </dgm:pt>
    <dgm:pt modelId="{6AB503A7-888E-47E4-94E0-44CC1A0AFBF6}" type="pres">
      <dgm:prSet presAssocID="{12D1F726-AFBB-46F2-89EC-9B74ED521B1B}" presName="childTextArrow" presStyleLbl="fgAccFollowNode1" presStyleIdx="2" presStyleCnt="4">
        <dgm:presLayoutVars>
          <dgm:bulletEnabled val="1"/>
        </dgm:presLayoutVars>
      </dgm:prSet>
      <dgm:spPr/>
    </dgm:pt>
    <dgm:pt modelId="{14C1BB33-9440-46F6-B603-54B2CF89A6CA}" type="pres">
      <dgm:prSet presAssocID="{EC49613E-6CD4-48A9-BEA2-D2D6B4E28FB1}" presName="sp" presStyleCnt="0"/>
      <dgm:spPr/>
    </dgm:pt>
    <dgm:pt modelId="{D535C76D-4232-46EA-B80F-A3B2CB466374}" type="pres">
      <dgm:prSet presAssocID="{B4DF8CE0-EF0D-456A-8386-0CF34734FB30}" presName="arrowAndChildren" presStyleCnt="0"/>
      <dgm:spPr/>
    </dgm:pt>
    <dgm:pt modelId="{92A19CD3-AFC3-4F3C-BF70-1109DB85688F}" type="pres">
      <dgm:prSet presAssocID="{B4DF8CE0-EF0D-456A-8386-0CF34734FB30}" presName="parentTextArrow" presStyleLbl="node1" presStyleIdx="2" presStyleCnt="4"/>
      <dgm:spPr/>
    </dgm:pt>
    <dgm:pt modelId="{FC584276-EC90-4E12-86CF-D460FEE28C12}" type="pres">
      <dgm:prSet presAssocID="{B4DF8CE0-EF0D-456A-8386-0CF34734FB30}" presName="arrow" presStyleLbl="node1" presStyleIdx="3" presStyleCnt="4"/>
      <dgm:spPr/>
    </dgm:pt>
    <dgm:pt modelId="{FD8A371A-B192-4834-B6C8-B7F88A949485}" type="pres">
      <dgm:prSet presAssocID="{B4DF8CE0-EF0D-456A-8386-0CF34734FB30}" presName="descendantArrow" presStyleCnt="0"/>
      <dgm:spPr/>
    </dgm:pt>
    <dgm:pt modelId="{4C60A10F-CA63-4E02-A305-80D889827255}" type="pres">
      <dgm:prSet presAssocID="{01E9DE91-FD03-454D-A4BE-A12F7691BE3F}" presName="childTextArrow" presStyleLbl="fgAccFollowNode1" presStyleIdx="3" presStyleCnt="4">
        <dgm:presLayoutVars>
          <dgm:bulletEnabled val="1"/>
        </dgm:presLayoutVars>
      </dgm:prSet>
      <dgm:spPr/>
    </dgm:pt>
  </dgm:ptLst>
  <dgm:cxnLst>
    <dgm:cxn modelId="{B0CA5C0B-503B-46B8-8597-E90BBE4F707E}" type="presOf" srcId="{287660D2-7715-487D-B9EC-C1273DE0F8D0}" destId="{524D6A0A-110B-416C-A9E8-FF19135CF5B7}" srcOrd="0" destOrd="0" presId="urn:microsoft.com/office/officeart/2005/8/layout/process4"/>
    <dgm:cxn modelId="{29E8070D-FFC3-40D2-91A0-0F76391F338C}" srcId="{287660D2-7715-487D-B9EC-C1273DE0F8D0}" destId="{BD6FFD16-3A4B-4CEF-BA8E-A6DBA324A989}" srcOrd="0" destOrd="0" parTransId="{281864C2-6DCB-42E1-AFD0-06579874AD8F}" sibTransId="{BC74F2A9-43B5-470F-995A-01113BC3684B}"/>
    <dgm:cxn modelId="{59F04C0F-21F7-4BA2-BF73-D820FC41010C}" type="presOf" srcId="{287660D2-7715-487D-B9EC-C1273DE0F8D0}" destId="{150A3B4A-C6D3-4F43-B80D-DD5580493F53}" srcOrd="1" destOrd="0" presId="urn:microsoft.com/office/officeart/2005/8/layout/process4"/>
    <dgm:cxn modelId="{DC16D114-E86C-4F43-9960-17C41DEFFCAF}" type="presOf" srcId="{A6F9DB52-43C7-4320-B506-DA9EE261AFF0}" destId="{8C5C925E-F642-494A-B5D0-9AC1E21E021D}" srcOrd="0" destOrd="0" presId="urn:microsoft.com/office/officeart/2005/8/layout/process4"/>
    <dgm:cxn modelId="{CBA9562F-B288-4360-9C22-72029815B1AD}" srcId="{A6F9DB52-43C7-4320-B506-DA9EE261AFF0}" destId="{12D1F726-AFBB-46F2-89EC-9B74ED521B1B}" srcOrd="0" destOrd="0" parTransId="{A2286368-0958-4FA3-998A-14FF3FC1B879}" sibTransId="{895F6E67-06D8-43AE-9407-E1A033ACBBDF}"/>
    <dgm:cxn modelId="{84CF9F32-E967-4261-BC6F-02334F1520B4}" type="presOf" srcId="{A6F9DB52-43C7-4320-B506-DA9EE261AFF0}" destId="{5311DEAF-31BD-4340-8E20-161549D683FA}" srcOrd="1" destOrd="0" presId="urn:microsoft.com/office/officeart/2005/8/layout/process4"/>
    <dgm:cxn modelId="{B71C7247-EE83-4000-B1B2-B0AAAD156433}" type="presOf" srcId="{B4DF8CE0-EF0D-456A-8386-0CF34734FB30}" destId="{92A19CD3-AFC3-4F3C-BF70-1109DB85688F}" srcOrd="0" destOrd="0" presId="urn:microsoft.com/office/officeart/2005/8/layout/process4"/>
    <dgm:cxn modelId="{AC392A51-B584-4CF8-AFA3-3388CEEF422B}" type="presOf" srcId="{2B9A6F73-4090-4E8A-866C-72AAD20762B5}" destId="{F1FBC369-EF42-40EB-81B6-EE26DECE6112}" srcOrd="0" destOrd="0" presId="urn:microsoft.com/office/officeart/2005/8/layout/process4"/>
    <dgm:cxn modelId="{81E37271-353C-44C1-AF07-4C517DFF2640}" srcId="{2B9A6F73-4090-4E8A-866C-72AAD20762B5}" destId="{B4DF8CE0-EF0D-456A-8386-0CF34734FB30}" srcOrd="0" destOrd="0" parTransId="{8A35EA15-99DF-4E67-88E0-B9616B3D4A7B}" sibTransId="{EC49613E-6CD4-48A9-BEA2-D2D6B4E28FB1}"/>
    <dgm:cxn modelId="{21E19751-F74E-4222-916A-49F792F133C8}" type="presOf" srcId="{DFC059B2-0807-42D7-9044-5E44FA1A5220}" destId="{422213DD-0700-4252-B001-849271B54947}" srcOrd="1" destOrd="0" presId="urn:microsoft.com/office/officeart/2005/8/layout/process4"/>
    <dgm:cxn modelId="{FB0EB587-0E49-4166-9878-F526DDB44013}" srcId="{2B9A6F73-4090-4E8A-866C-72AAD20762B5}" destId="{287660D2-7715-487D-B9EC-C1273DE0F8D0}" srcOrd="2" destOrd="0" parTransId="{9A351886-0E1C-4FDB-A8F3-472D4F4BAE6F}" sibTransId="{D1C07343-8C09-4FFC-80D7-6C025854ABC4}"/>
    <dgm:cxn modelId="{72B96E89-8D38-4113-A6AC-93E4AF9B9AF8}" srcId="{DFC059B2-0807-42D7-9044-5E44FA1A5220}" destId="{0BF3A44A-57BD-4613-B9FA-524A73FA6D15}" srcOrd="0" destOrd="0" parTransId="{37869316-DE2F-45AF-9E24-00DEFC90B3B7}" sibTransId="{60DFBF58-6AE0-4EAE-AF9D-170D88B49D4C}"/>
    <dgm:cxn modelId="{D23E538B-3712-4E74-88CC-1B7E84D05C4A}" type="presOf" srcId="{0BF3A44A-57BD-4613-B9FA-524A73FA6D15}" destId="{A3D5E3E8-30BA-4D21-A0CD-4722AB8D67A9}" srcOrd="0" destOrd="0" presId="urn:microsoft.com/office/officeart/2005/8/layout/process4"/>
    <dgm:cxn modelId="{1D5C89A4-5B5C-4A15-8306-196BB22E3458}" srcId="{2B9A6F73-4090-4E8A-866C-72AAD20762B5}" destId="{A6F9DB52-43C7-4320-B506-DA9EE261AFF0}" srcOrd="1" destOrd="0" parTransId="{9617345C-8B0D-486D-8C93-31DF0C9BB334}" sibTransId="{F6C93A52-D4C0-4866-960A-7DE95524756F}"/>
    <dgm:cxn modelId="{4D22B3A7-15A7-4C0A-B928-0252EF5034C0}" srcId="{B4DF8CE0-EF0D-456A-8386-0CF34734FB30}" destId="{01E9DE91-FD03-454D-A4BE-A12F7691BE3F}" srcOrd="0" destOrd="0" parTransId="{9F4A6950-4AAA-4693-802E-70BF38B47FA7}" sibTransId="{D60DD273-B7FA-47FE-959D-D2B7A65C937D}"/>
    <dgm:cxn modelId="{F146D5B8-06B4-46E6-AEB8-5B6D5D9A6FEF}" srcId="{2B9A6F73-4090-4E8A-866C-72AAD20762B5}" destId="{DFC059B2-0807-42D7-9044-5E44FA1A5220}" srcOrd="3" destOrd="0" parTransId="{78BCF7D9-65A6-4F72-A2DA-725CBBB2FA06}" sibTransId="{D2C2995C-D6FC-45E5-82EC-A87352128AA8}"/>
    <dgm:cxn modelId="{FFC046C5-E378-4EAE-925B-B4B47E8111CA}" type="presOf" srcId="{B4DF8CE0-EF0D-456A-8386-0CF34734FB30}" destId="{FC584276-EC90-4E12-86CF-D460FEE28C12}" srcOrd="1" destOrd="0" presId="urn:microsoft.com/office/officeart/2005/8/layout/process4"/>
    <dgm:cxn modelId="{EEA809D2-7DFB-4DDA-B197-A24025B06633}" type="presOf" srcId="{12D1F726-AFBB-46F2-89EC-9B74ED521B1B}" destId="{6AB503A7-888E-47E4-94E0-44CC1A0AFBF6}" srcOrd="0" destOrd="0" presId="urn:microsoft.com/office/officeart/2005/8/layout/process4"/>
    <dgm:cxn modelId="{313AD5DA-6BE0-4843-82D9-D82E37C6F9D6}" type="presOf" srcId="{BD6FFD16-3A4B-4CEF-BA8E-A6DBA324A989}" destId="{2FC92945-A809-4884-AF19-C15EC6E3C685}" srcOrd="0" destOrd="0" presId="urn:microsoft.com/office/officeart/2005/8/layout/process4"/>
    <dgm:cxn modelId="{0195C0DF-0EC7-45B4-AA58-A8F9FA22775D}" type="presOf" srcId="{01E9DE91-FD03-454D-A4BE-A12F7691BE3F}" destId="{4C60A10F-CA63-4E02-A305-80D889827255}" srcOrd="0" destOrd="0" presId="urn:microsoft.com/office/officeart/2005/8/layout/process4"/>
    <dgm:cxn modelId="{DFBB52F4-7A39-48A1-A621-0C05D5651C5A}" type="presOf" srcId="{DFC059B2-0807-42D7-9044-5E44FA1A5220}" destId="{419F7BDC-286C-4C6C-A1A0-35698BA0F77B}" srcOrd="0" destOrd="0" presId="urn:microsoft.com/office/officeart/2005/8/layout/process4"/>
    <dgm:cxn modelId="{1022BE61-2306-4DCC-A1E8-065531EF9A37}" type="presParOf" srcId="{F1FBC369-EF42-40EB-81B6-EE26DECE6112}" destId="{43AC7296-EF54-4CD7-A278-7E14EE010BD5}" srcOrd="0" destOrd="0" presId="urn:microsoft.com/office/officeart/2005/8/layout/process4"/>
    <dgm:cxn modelId="{41E876D0-6D69-49AD-AF68-DCA5AA3982CA}" type="presParOf" srcId="{43AC7296-EF54-4CD7-A278-7E14EE010BD5}" destId="{419F7BDC-286C-4C6C-A1A0-35698BA0F77B}" srcOrd="0" destOrd="0" presId="urn:microsoft.com/office/officeart/2005/8/layout/process4"/>
    <dgm:cxn modelId="{5E5595BA-3905-46F2-9626-77DEC649484F}" type="presParOf" srcId="{43AC7296-EF54-4CD7-A278-7E14EE010BD5}" destId="{422213DD-0700-4252-B001-849271B54947}" srcOrd="1" destOrd="0" presId="urn:microsoft.com/office/officeart/2005/8/layout/process4"/>
    <dgm:cxn modelId="{2AFF52CC-CFC7-4B09-AF04-BB340CE2C9BF}" type="presParOf" srcId="{43AC7296-EF54-4CD7-A278-7E14EE010BD5}" destId="{5BD95948-14B8-4432-B929-9E067A0D190F}" srcOrd="2" destOrd="0" presId="urn:microsoft.com/office/officeart/2005/8/layout/process4"/>
    <dgm:cxn modelId="{E77EA6C7-161A-41A5-942A-4EB594A19764}" type="presParOf" srcId="{5BD95948-14B8-4432-B929-9E067A0D190F}" destId="{A3D5E3E8-30BA-4D21-A0CD-4722AB8D67A9}" srcOrd="0" destOrd="0" presId="urn:microsoft.com/office/officeart/2005/8/layout/process4"/>
    <dgm:cxn modelId="{9C04661A-4A5B-4BA8-A243-3F1271E6E023}" type="presParOf" srcId="{F1FBC369-EF42-40EB-81B6-EE26DECE6112}" destId="{E7679127-2CF5-4695-B29F-172F4D0A9736}" srcOrd="1" destOrd="0" presId="urn:microsoft.com/office/officeart/2005/8/layout/process4"/>
    <dgm:cxn modelId="{3C9A41DD-8957-4EBA-91B1-D03CBB97B9DD}" type="presParOf" srcId="{F1FBC369-EF42-40EB-81B6-EE26DECE6112}" destId="{913F35B7-90CB-4363-8D0F-C11B4C631C5D}" srcOrd="2" destOrd="0" presId="urn:microsoft.com/office/officeart/2005/8/layout/process4"/>
    <dgm:cxn modelId="{A8DEB623-95DA-4616-86B1-8AA692948070}" type="presParOf" srcId="{913F35B7-90CB-4363-8D0F-C11B4C631C5D}" destId="{524D6A0A-110B-416C-A9E8-FF19135CF5B7}" srcOrd="0" destOrd="0" presId="urn:microsoft.com/office/officeart/2005/8/layout/process4"/>
    <dgm:cxn modelId="{68400A9A-095F-48BE-9160-271AA9BCCBFA}" type="presParOf" srcId="{913F35B7-90CB-4363-8D0F-C11B4C631C5D}" destId="{150A3B4A-C6D3-4F43-B80D-DD5580493F53}" srcOrd="1" destOrd="0" presId="urn:microsoft.com/office/officeart/2005/8/layout/process4"/>
    <dgm:cxn modelId="{E3BDF88F-E803-417E-B5FF-DBF449C953FD}" type="presParOf" srcId="{913F35B7-90CB-4363-8D0F-C11B4C631C5D}" destId="{97B7A296-9D29-43A9-930E-976B7FCAA6E6}" srcOrd="2" destOrd="0" presId="urn:microsoft.com/office/officeart/2005/8/layout/process4"/>
    <dgm:cxn modelId="{F328EB21-7F56-40BF-BD90-9B380BA00BDC}" type="presParOf" srcId="{97B7A296-9D29-43A9-930E-976B7FCAA6E6}" destId="{2FC92945-A809-4884-AF19-C15EC6E3C685}" srcOrd="0" destOrd="0" presId="urn:microsoft.com/office/officeart/2005/8/layout/process4"/>
    <dgm:cxn modelId="{613E93E8-ABF2-4A00-9869-4FF0E7B1B81F}" type="presParOf" srcId="{F1FBC369-EF42-40EB-81B6-EE26DECE6112}" destId="{B5B16E8D-EA90-4585-B152-96A632A43D8D}" srcOrd="3" destOrd="0" presId="urn:microsoft.com/office/officeart/2005/8/layout/process4"/>
    <dgm:cxn modelId="{9DC041B4-3C80-4A4E-BBAD-EB5FBB8A083D}" type="presParOf" srcId="{F1FBC369-EF42-40EB-81B6-EE26DECE6112}" destId="{881B0C86-D9D0-426E-95F5-5F07C6080195}" srcOrd="4" destOrd="0" presId="urn:microsoft.com/office/officeart/2005/8/layout/process4"/>
    <dgm:cxn modelId="{AE475267-C165-4B77-A18E-C6BA80A007E9}" type="presParOf" srcId="{881B0C86-D9D0-426E-95F5-5F07C6080195}" destId="{8C5C925E-F642-494A-B5D0-9AC1E21E021D}" srcOrd="0" destOrd="0" presId="urn:microsoft.com/office/officeart/2005/8/layout/process4"/>
    <dgm:cxn modelId="{753D874E-03BA-4ED7-8154-9B0B77750058}" type="presParOf" srcId="{881B0C86-D9D0-426E-95F5-5F07C6080195}" destId="{5311DEAF-31BD-4340-8E20-161549D683FA}" srcOrd="1" destOrd="0" presId="urn:microsoft.com/office/officeart/2005/8/layout/process4"/>
    <dgm:cxn modelId="{CD924F19-BC3D-4927-A259-F842E9E38344}" type="presParOf" srcId="{881B0C86-D9D0-426E-95F5-5F07C6080195}" destId="{4D3C73E4-09FF-42E6-967D-57CB08E1A05C}" srcOrd="2" destOrd="0" presId="urn:microsoft.com/office/officeart/2005/8/layout/process4"/>
    <dgm:cxn modelId="{C06829F2-2FA1-434A-AD5C-782884C0CFFB}" type="presParOf" srcId="{4D3C73E4-09FF-42E6-967D-57CB08E1A05C}" destId="{6AB503A7-888E-47E4-94E0-44CC1A0AFBF6}" srcOrd="0" destOrd="0" presId="urn:microsoft.com/office/officeart/2005/8/layout/process4"/>
    <dgm:cxn modelId="{13A23AA0-00DF-405A-B55F-84A0DCEA5408}" type="presParOf" srcId="{F1FBC369-EF42-40EB-81B6-EE26DECE6112}" destId="{14C1BB33-9440-46F6-B603-54B2CF89A6CA}" srcOrd="5" destOrd="0" presId="urn:microsoft.com/office/officeart/2005/8/layout/process4"/>
    <dgm:cxn modelId="{ABBF13B9-A6EC-40D6-A4B0-EE2F6AF84411}" type="presParOf" srcId="{F1FBC369-EF42-40EB-81B6-EE26DECE6112}" destId="{D535C76D-4232-46EA-B80F-A3B2CB466374}" srcOrd="6" destOrd="0" presId="urn:microsoft.com/office/officeart/2005/8/layout/process4"/>
    <dgm:cxn modelId="{B4B22EAD-4072-4314-97F5-20456740A404}" type="presParOf" srcId="{D535C76D-4232-46EA-B80F-A3B2CB466374}" destId="{92A19CD3-AFC3-4F3C-BF70-1109DB85688F}" srcOrd="0" destOrd="0" presId="urn:microsoft.com/office/officeart/2005/8/layout/process4"/>
    <dgm:cxn modelId="{E3B8E55D-841B-409E-9CF6-660EE9A96F4A}" type="presParOf" srcId="{D535C76D-4232-46EA-B80F-A3B2CB466374}" destId="{FC584276-EC90-4E12-86CF-D460FEE28C12}" srcOrd="1" destOrd="0" presId="urn:microsoft.com/office/officeart/2005/8/layout/process4"/>
    <dgm:cxn modelId="{35DF9EC6-73FD-4478-91F7-FB1690D4B243}" type="presParOf" srcId="{D535C76D-4232-46EA-B80F-A3B2CB466374}" destId="{FD8A371A-B192-4834-B6C8-B7F88A949485}" srcOrd="2" destOrd="0" presId="urn:microsoft.com/office/officeart/2005/8/layout/process4"/>
    <dgm:cxn modelId="{ED9CC5DA-3066-47B8-ABA7-B5456FBEB886}" type="presParOf" srcId="{FD8A371A-B192-4834-B6C8-B7F88A949485}" destId="{4C60A10F-CA63-4E02-A305-80D889827255}"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02CD29-3704-44BB-98A4-3E51B80F5E1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PE"/>
        </a:p>
      </dgm:t>
    </dgm:pt>
    <dgm:pt modelId="{DC538390-325F-49BF-AF40-20839B0796B8}">
      <dgm:prSet phldrT="[Texto]"/>
      <dgm:spPr/>
      <dgm:t>
        <a:bodyPr/>
        <a:lstStyle/>
        <a:p>
          <a:r>
            <a:rPr lang="es-ES" dirty="0">
              <a:latin typeface="Tw Cen MT Condensed" panose="020B0606020104020203" pitchFamily="34" charset="0"/>
            </a:rPr>
            <a:t>VENTAJAS</a:t>
          </a:r>
          <a:endParaRPr lang="es-PE" dirty="0">
            <a:latin typeface="Tw Cen MT Condensed" panose="020B0606020104020203" pitchFamily="34" charset="0"/>
          </a:endParaRPr>
        </a:p>
      </dgm:t>
    </dgm:pt>
    <dgm:pt modelId="{01CD6742-66CE-43C7-BAB8-B956B40CAEBC}" type="parTrans" cxnId="{F1578029-6748-41CC-B654-B1802D0A5FC5}">
      <dgm:prSet/>
      <dgm:spPr/>
      <dgm:t>
        <a:bodyPr/>
        <a:lstStyle/>
        <a:p>
          <a:endParaRPr lang="es-PE"/>
        </a:p>
      </dgm:t>
    </dgm:pt>
    <dgm:pt modelId="{70993D92-57FE-4D73-B74C-50D842D41CDF}" type="sibTrans" cxnId="{F1578029-6748-41CC-B654-B1802D0A5FC5}">
      <dgm:prSet/>
      <dgm:spPr/>
      <dgm:t>
        <a:bodyPr/>
        <a:lstStyle/>
        <a:p>
          <a:endParaRPr lang="es-PE"/>
        </a:p>
      </dgm:t>
    </dgm:pt>
    <dgm:pt modelId="{1C095062-F563-4658-BD43-0A6A74D00381}">
      <dgm:prSet phldrT="[Texto]"/>
      <dgm:spPr/>
      <dgm:t>
        <a:bodyPr/>
        <a:lstStyle/>
        <a:p>
          <a:r>
            <a:rPr lang="es-ES" dirty="0">
              <a:latin typeface="Tw Cen MT Condensed" panose="020B0606020104020203" pitchFamily="34" charset="0"/>
            </a:rPr>
            <a:t>Permite estudiar los efectos, principales e interacción de factores (simples, cruzados y anidados)</a:t>
          </a:r>
          <a:endParaRPr lang="es-PE" dirty="0">
            <a:latin typeface="Tw Cen MT Condensed" panose="020B0606020104020203" pitchFamily="34" charset="0"/>
          </a:endParaRPr>
        </a:p>
      </dgm:t>
    </dgm:pt>
    <dgm:pt modelId="{ADDB3F63-FD08-4EC3-9611-D6DDABD88738}" type="parTrans" cxnId="{5B308D3D-6D51-4616-8BF1-BCD1772BB5EC}">
      <dgm:prSet/>
      <dgm:spPr/>
      <dgm:t>
        <a:bodyPr/>
        <a:lstStyle/>
        <a:p>
          <a:endParaRPr lang="es-PE"/>
        </a:p>
      </dgm:t>
    </dgm:pt>
    <dgm:pt modelId="{29C4F72D-1ACD-413C-B744-17F1658AF55A}" type="sibTrans" cxnId="{5B308D3D-6D51-4616-8BF1-BCD1772BB5EC}">
      <dgm:prSet/>
      <dgm:spPr/>
      <dgm:t>
        <a:bodyPr/>
        <a:lstStyle/>
        <a:p>
          <a:endParaRPr lang="es-PE"/>
        </a:p>
      </dgm:t>
    </dgm:pt>
    <dgm:pt modelId="{BEE3C4CD-B394-45CB-8F60-6C66DA031A02}">
      <dgm:prSet phldrT="[Texto]"/>
      <dgm:spPr/>
      <dgm:t>
        <a:bodyPr/>
        <a:lstStyle/>
        <a:p>
          <a:r>
            <a:rPr lang="es-ES" dirty="0">
              <a:latin typeface="Tw Cen MT Condensed" panose="020B0606020104020203" pitchFamily="34" charset="0"/>
            </a:rPr>
            <a:t>Desventajas</a:t>
          </a:r>
          <a:endParaRPr lang="es-PE" dirty="0">
            <a:latin typeface="Tw Cen MT Condensed" panose="020B0606020104020203" pitchFamily="34" charset="0"/>
          </a:endParaRPr>
        </a:p>
      </dgm:t>
    </dgm:pt>
    <dgm:pt modelId="{FC477B9C-1E41-429B-B058-33BBAED7CEF5}" type="parTrans" cxnId="{0D89DE02-9697-46C9-88BD-62E642A172E9}">
      <dgm:prSet/>
      <dgm:spPr/>
      <dgm:t>
        <a:bodyPr/>
        <a:lstStyle/>
        <a:p>
          <a:endParaRPr lang="es-PE"/>
        </a:p>
      </dgm:t>
    </dgm:pt>
    <dgm:pt modelId="{5794D2C1-C3E4-4C39-A12F-0285D1F37053}" type="sibTrans" cxnId="{0D89DE02-9697-46C9-88BD-62E642A172E9}">
      <dgm:prSet/>
      <dgm:spPr/>
      <dgm:t>
        <a:bodyPr/>
        <a:lstStyle/>
        <a:p>
          <a:endParaRPr lang="es-PE"/>
        </a:p>
      </dgm:t>
    </dgm:pt>
    <dgm:pt modelId="{AC858085-4A8A-40E3-A22F-E5577A59ACEA}">
      <dgm:prSet phldrT="[Texto]"/>
      <dgm:spPr/>
      <dgm:t>
        <a:bodyPr/>
        <a:lstStyle/>
        <a:p>
          <a:r>
            <a:rPr lang="es-ES" b="0" i="0" u="none" dirty="0">
              <a:latin typeface="Tw Cen MT Condensed" panose="020B0606020104020203" pitchFamily="34" charset="0"/>
            </a:rPr>
            <a:t>Mayor número de unidades experimentales genera mayores costos y trabajo en la ejecución.</a:t>
          </a:r>
          <a:endParaRPr lang="es-PE" dirty="0">
            <a:latin typeface="Tw Cen MT Condensed" panose="020B0606020104020203" pitchFamily="34" charset="0"/>
          </a:endParaRPr>
        </a:p>
      </dgm:t>
    </dgm:pt>
    <dgm:pt modelId="{8DD394EC-CB7E-4B99-A7BD-C512E30CCEC5}" type="parTrans" cxnId="{E94CC640-0288-4F51-96ED-E83FD7D1193B}">
      <dgm:prSet/>
      <dgm:spPr/>
      <dgm:t>
        <a:bodyPr/>
        <a:lstStyle/>
        <a:p>
          <a:endParaRPr lang="es-PE"/>
        </a:p>
      </dgm:t>
    </dgm:pt>
    <dgm:pt modelId="{0CA785C2-9D04-4CE2-B917-CE9A6D975F35}" type="sibTrans" cxnId="{E94CC640-0288-4F51-96ED-E83FD7D1193B}">
      <dgm:prSet/>
      <dgm:spPr/>
      <dgm:t>
        <a:bodyPr/>
        <a:lstStyle/>
        <a:p>
          <a:endParaRPr lang="es-PE"/>
        </a:p>
      </dgm:t>
    </dgm:pt>
    <dgm:pt modelId="{1CD0E86D-B765-49E4-BFC7-1BA8B3E527F9}">
      <dgm:prSet phldrT="[Texto]"/>
      <dgm:spPr/>
      <dgm:t>
        <a:bodyPr/>
        <a:lstStyle/>
        <a:p>
          <a:r>
            <a:rPr lang="es-ES" dirty="0">
              <a:latin typeface="Tw Cen MT Condensed" panose="020B0606020104020203" pitchFamily="34" charset="0"/>
            </a:rPr>
            <a:t>Todas las unidades experimentales intervienen en la determinación de los efectos principales e interacciones (alto número de repeticiones)</a:t>
          </a:r>
          <a:endParaRPr lang="es-PE" dirty="0">
            <a:latin typeface="Tw Cen MT Condensed" panose="020B0606020104020203" pitchFamily="34" charset="0"/>
          </a:endParaRPr>
        </a:p>
      </dgm:t>
    </dgm:pt>
    <dgm:pt modelId="{A4446FF7-E841-45C6-8ED7-1BB01CE3C8D1}" type="parTrans" cxnId="{0DDDA942-1B24-424D-9578-5C28CD849129}">
      <dgm:prSet/>
      <dgm:spPr/>
      <dgm:t>
        <a:bodyPr/>
        <a:lstStyle/>
        <a:p>
          <a:endParaRPr lang="es-PE"/>
        </a:p>
      </dgm:t>
    </dgm:pt>
    <dgm:pt modelId="{2F4D71F9-6367-4E73-877E-7A985E13486A}" type="sibTrans" cxnId="{0DDDA942-1B24-424D-9578-5C28CD849129}">
      <dgm:prSet/>
      <dgm:spPr/>
      <dgm:t>
        <a:bodyPr/>
        <a:lstStyle/>
        <a:p>
          <a:endParaRPr lang="es-PE"/>
        </a:p>
      </dgm:t>
    </dgm:pt>
    <dgm:pt modelId="{A654CFE3-D7F4-41FA-B6AF-341B6DC12270}">
      <dgm:prSet phldrT="[Texto]"/>
      <dgm:spPr/>
      <dgm:t>
        <a:bodyPr/>
        <a:lstStyle/>
        <a:p>
          <a:r>
            <a:rPr lang="es-ES" dirty="0">
              <a:latin typeface="Tw Cen MT Condensed" panose="020B0606020104020203" pitchFamily="34" charset="0"/>
            </a:rPr>
            <a:t>Alto número de grados de libertad del error, disminuyendo la varianza </a:t>
          </a:r>
          <a:endParaRPr lang="es-PE" dirty="0">
            <a:latin typeface="Tw Cen MT Condensed" panose="020B0606020104020203" pitchFamily="34" charset="0"/>
          </a:endParaRPr>
        </a:p>
      </dgm:t>
    </dgm:pt>
    <dgm:pt modelId="{3125F0BC-C0A0-4B12-86A3-4DE8C22895E7}" type="parTrans" cxnId="{3F9C461C-A69B-4DF6-9311-439F23AA9988}">
      <dgm:prSet/>
      <dgm:spPr/>
      <dgm:t>
        <a:bodyPr/>
        <a:lstStyle/>
        <a:p>
          <a:endParaRPr lang="es-PE"/>
        </a:p>
      </dgm:t>
    </dgm:pt>
    <dgm:pt modelId="{B500AE6D-A6B0-4B8A-B909-5868CE637AE6}" type="sibTrans" cxnId="{3F9C461C-A69B-4DF6-9311-439F23AA9988}">
      <dgm:prSet/>
      <dgm:spPr/>
      <dgm:t>
        <a:bodyPr/>
        <a:lstStyle/>
        <a:p>
          <a:endParaRPr lang="es-PE"/>
        </a:p>
      </dgm:t>
    </dgm:pt>
    <dgm:pt modelId="{CD0D6C80-91C5-4EDF-A013-49E353740E65}">
      <dgm:prSet/>
      <dgm:spPr/>
      <dgm:t>
        <a:bodyPr/>
        <a:lstStyle/>
        <a:p>
          <a:r>
            <a:rPr lang="es-ES" b="0" i="0" u="none" dirty="0">
              <a:latin typeface="Tw Cen MT Condensed" panose="020B0606020104020203" pitchFamily="34" charset="0"/>
            </a:rPr>
            <a:t>Análisis complejo, a medida que el número de factores y niveles aumenta.</a:t>
          </a:r>
          <a:endParaRPr lang="es-PE" b="0" i="0" u="none" dirty="0">
            <a:latin typeface="Tw Cen MT Condensed" panose="020B0606020104020203" pitchFamily="34" charset="0"/>
          </a:endParaRPr>
        </a:p>
      </dgm:t>
    </dgm:pt>
    <dgm:pt modelId="{3C795E32-63DA-4499-921E-B2D38F7BCE97}" type="parTrans" cxnId="{9EAC8C81-0B8E-40A8-9678-FD02C8167B0D}">
      <dgm:prSet/>
      <dgm:spPr/>
      <dgm:t>
        <a:bodyPr/>
        <a:lstStyle/>
        <a:p>
          <a:endParaRPr lang="es-PE"/>
        </a:p>
      </dgm:t>
    </dgm:pt>
    <dgm:pt modelId="{AF1847D1-B412-4501-99F0-78A0AB74F2E6}" type="sibTrans" cxnId="{9EAC8C81-0B8E-40A8-9678-FD02C8167B0D}">
      <dgm:prSet/>
      <dgm:spPr/>
      <dgm:t>
        <a:bodyPr/>
        <a:lstStyle/>
        <a:p>
          <a:endParaRPr lang="es-PE"/>
        </a:p>
      </dgm:t>
    </dgm:pt>
    <dgm:pt modelId="{DEA81EAE-55F2-461B-A1A6-3B165697D5DC}">
      <dgm:prSet/>
      <dgm:spPr/>
      <dgm:t>
        <a:bodyPr/>
        <a:lstStyle/>
        <a:p>
          <a:r>
            <a:rPr lang="es-ES" b="0" i="0" u="none" dirty="0">
              <a:latin typeface="Tw Cen MT Condensed" panose="020B0606020104020203" pitchFamily="34" charset="0"/>
            </a:rPr>
            <a:t>Algunas combinaciones en el experimento son innecesarias, más importantes para balancear el experimento.</a:t>
          </a:r>
          <a:endParaRPr lang="es-PE" b="0" i="0" u="none" dirty="0">
            <a:latin typeface="Tw Cen MT Condensed" panose="020B0606020104020203" pitchFamily="34" charset="0"/>
          </a:endParaRPr>
        </a:p>
      </dgm:t>
    </dgm:pt>
    <dgm:pt modelId="{3225ADF6-C05B-4F42-8E88-93D2CF2BCBE2}" type="parTrans" cxnId="{479FF1A6-2652-436C-8ED2-B31A46A3D04A}">
      <dgm:prSet/>
      <dgm:spPr/>
      <dgm:t>
        <a:bodyPr/>
        <a:lstStyle/>
        <a:p>
          <a:endParaRPr lang="es-PE"/>
        </a:p>
      </dgm:t>
    </dgm:pt>
    <dgm:pt modelId="{D6934C57-CBF1-495C-B757-E6ABEB161C94}" type="sibTrans" cxnId="{479FF1A6-2652-436C-8ED2-B31A46A3D04A}">
      <dgm:prSet/>
      <dgm:spPr/>
      <dgm:t>
        <a:bodyPr/>
        <a:lstStyle/>
        <a:p>
          <a:endParaRPr lang="es-PE"/>
        </a:p>
      </dgm:t>
    </dgm:pt>
    <dgm:pt modelId="{0A0EFF29-346A-4457-A14B-D17959FD7B10}">
      <dgm:prSet/>
      <dgm:spPr/>
      <dgm:t>
        <a:bodyPr/>
        <a:lstStyle/>
        <a:p>
          <a:r>
            <a:rPr lang="es-ES" b="0" i="0" u="none" dirty="0">
              <a:latin typeface="Tw Cen MT Condensed" panose="020B0606020104020203" pitchFamily="34" charset="0"/>
            </a:rPr>
            <a:t>Análisis de la varianza diferente </a:t>
          </a:r>
          <a:endParaRPr lang="es-PE" b="0" i="0" u="none" dirty="0">
            <a:latin typeface="Tw Cen MT Condensed" panose="020B0606020104020203" pitchFamily="34" charset="0"/>
          </a:endParaRPr>
        </a:p>
      </dgm:t>
    </dgm:pt>
    <dgm:pt modelId="{D6B9EE88-3571-4F53-A9A8-6C690BEC75F1}" type="parTrans" cxnId="{D98172D6-4DB2-4585-808A-A3EB5EE80F55}">
      <dgm:prSet/>
      <dgm:spPr/>
      <dgm:t>
        <a:bodyPr/>
        <a:lstStyle/>
        <a:p>
          <a:endParaRPr lang="es-PE"/>
        </a:p>
      </dgm:t>
    </dgm:pt>
    <dgm:pt modelId="{7E20394C-C1D5-4E8A-85BE-1D6A279D023B}" type="sibTrans" cxnId="{D98172D6-4DB2-4585-808A-A3EB5EE80F55}">
      <dgm:prSet/>
      <dgm:spPr/>
      <dgm:t>
        <a:bodyPr/>
        <a:lstStyle/>
        <a:p>
          <a:endParaRPr lang="es-PE"/>
        </a:p>
      </dgm:t>
    </dgm:pt>
    <dgm:pt modelId="{9E2129AF-A2C1-464F-B794-70E16E1028C0}" type="pres">
      <dgm:prSet presAssocID="{6C02CD29-3704-44BB-98A4-3E51B80F5E11}" presName="linear" presStyleCnt="0">
        <dgm:presLayoutVars>
          <dgm:animLvl val="lvl"/>
          <dgm:resizeHandles val="exact"/>
        </dgm:presLayoutVars>
      </dgm:prSet>
      <dgm:spPr/>
    </dgm:pt>
    <dgm:pt modelId="{D78783E6-650B-4377-BDD5-BE7D31CD8FBF}" type="pres">
      <dgm:prSet presAssocID="{DC538390-325F-49BF-AF40-20839B0796B8}" presName="parentText" presStyleLbl="node1" presStyleIdx="0" presStyleCnt="2">
        <dgm:presLayoutVars>
          <dgm:chMax val="0"/>
          <dgm:bulletEnabled val="1"/>
        </dgm:presLayoutVars>
      </dgm:prSet>
      <dgm:spPr/>
    </dgm:pt>
    <dgm:pt modelId="{E1B62696-1483-4687-BF12-3319675B9559}" type="pres">
      <dgm:prSet presAssocID="{DC538390-325F-49BF-AF40-20839B0796B8}" presName="childText" presStyleLbl="revTx" presStyleIdx="0" presStyleCnt="2">
        <dgm:presLayoutVars>
          <dgm:bulletEnabled val="1"/>
        </dgm:presLayoutVars>
      </dgm:prSet>
      <dgm:spPr/>
    </dgm:pt>
    <dgm:pt modelId="{2286D216-36E9-4674-BB3B-1CFD5DECE9A4}" type="pres">
      <dgm:prSet presAssocID="{BEE3C4CD-B394-45CB-8F60-6C66DA031A02}" presName="parentText" presStyleLbl="node1" presStyleIdx="1" presStyleCnt="2">
        <dgm:presLayoutVars>
          <dgm:chMax val="0"/>
          <dgm:bulletEnabled val="1"/>
        </dgm:presLayoutVars>
      </dgm:prSet>
      <dgm:spPr/>
    </dgm:pt>
    <dgm:pt modelId="{C35FDB6B-2E1A-4EDB-9E5E-B001A38958F5}" type="pres">
      <dgm:prSet presAssocID="{BEE3C4CD-B394-45CB-8F60-6C66DA031A02}" presName="childText" presStyleLbl="revTx" presStyleIdx="1" presStyleCnt="2">
        <dgm:presLayoutVars>
          <dgm:bulletEnabled val="1"/>
        </dgm:presLayoutVars>
      </dgm:prSet>
      <dgm:spPr/>
    </dgm:pt>
  </dgm:ptLst>
  <dgm:cxnLst>
    <dgm:cxn modelId="{0D89DE02-9697-46C9-88BD-62E642A172E9}" srcId="{6C02CD29-3704-44BB-98A4-3E51B80F5E11}" destId="{BEE3C4CD-B394-45CB-8F60-6C66DA031A02}" srcOrd="1" destOrd="0" parTransId="{FC477B9C-1E41-429B-B058-33BBAED7CEF5}" sibTransId="{5794D2C1-C3E4-4C39-A12F-0285D1F37053}"/>
    <dgm:cxn modelId="{71972703-8A80-4DDA-8C27-F4DCEC1A4A3E}" type="presOf" srcId="{CD0D6C80-91C5-4EDF-A013-49E353740E65}" destId="{C35FDB6B-2E1A-4EDB-9E5E-B001A38958F5}" srcOrd="0" destOrd="1" presId="urn:microsoft.com/office/officeart/2005/8/layout/vList2"/>
    <dgm:cxn modelId="{3F9C461C-A69B-4DF6-9311-439F23AA9988}" srcId="{DC538390-325F-49BF-AF40-20839B0796B8}" destId="{A654CFE3-D7F4-41FA-B6AF-341B6DC12270}" srcOrd="2" destOrd="0" parTransId="{3125F0BC-C0A0-4B12-86A3-4DE8C22895E7}" sibTransId="{B500AE6D-A6B0-4B8A-B909-5868CE637AE6}"/>
    <dgm:cxn modelId="{F1578029-6748-41CC-B654-B1802D0A5FC5}" srcId="{6C02CD29-3704-44BB-98A4-3E51B80F5E11}" destId="{DC538390-325F-49BF-AF40-20839B0796B8}" srcOrd="0" destOrd="0" parTransId="{01CD6742-66CE-43C7-BAB8-B956B40CAEBC}" sibTransId="{70993D92-57FE-4D73-B74C-50D842D41CDF}"/>
    <dgm:cxn modelId="{95E3D12C-51A0-4E35-9B37-6B89E8AA08AD}" type="presOf" srcId="{AC858085-4A8A-40E3-A22F-E5577A59ACEA}" destId="{C35FDB6B-2E1A-4EDB-9E5E-B001A38958F5}" srcOrd="0" destOrd="0" presId="urn:microsoft.com/office/officeart/2005/8/layout/vList2"/>
    <dgm:cxn modelId="{C27E7230-2CFD-4934-82FB-EF991967C77B}" type="presOf" srcId="{DC538390-325F-49BF-AF40-20839B0796B8}" destId="{D78783E6-650B-4377-BDD5-BE7D31CD8FBF}" srcOrd="0" destOrd="0" presId="urn:microsoft.com/office/officeart/2005/8/layout/vList2"/>
    <dgm:cxn modelId="{5B308D3D-6D51-4616-8BF1-BCD1772BB5EC}" srcId="{DC538390-325F-49BF-AF40-20839B0796B8}" destId="{1C095062-F563-4658-BD43-0A6A74D00381}" srcOrd="0" destOrd="0" parTransId="{ADDB3F63-FD08-4EC3-9611-D6DDABD88738}" sibTransId="{29C4F72D-1ACD-413C-B744-17F1658AF55A}"/>
    <dgm:cxn modelId="{E94CC640-0288-4F51-96ED-E83FD7D1193B}" srcId="{BEE3C4CD-B394-45CB-8F60-6C66DA031A02}" destId="{AC858085-4A8A-40E3-A22F-E5577A59ACEA}" srcOrd="0" destOrd="0" parTransId="{8DD394EC-CB7E-4B99-A7BD-C512E30CCEC5}" sibTransId="{0CA785C2-9D04-4CE2-B917-CE9A6D975F35}"/>
    <dgm:cxn modelId="{0DDDA942-1B24-424D-9578-5C28CD849129}" srcId="{DC538390-325F-49BF-AF40-20839B0796B8}" destId="{1CD0E86D-B765-49E4-BFC7-1BA8B3E527F9}" srcOrd="1" destOrd="0" parTransId="{A4446FF7-E841-45C6-8ED7-1BB01CE3C8D1}" sibTransId="{2F4D71F9-6367-4E73-877E-7A985E13486A}"/>
    <dgm:cxn modelId="{06FBF74B-AC21-4779-94AE-D1BED66E61EE}" type="presOf" srcId="{1CD0E86D-B765-49E4-BFC7-1BA8B3E527F9}" destId="{E1B62696-1483-4687-BF12-3319675B9559}" srcOrd="0" destOrd="1" presId="urn:microsoft.com/office/officeart/2005/8/layout/vList2"/>
    <dgm:cxn modelId="{9EAC8C81-0B8E-40A8-9678-FD02C8167B0D}" srcId="{BEE3C4CD-B394-45CB-8F60-6C66DA031A02}" destId="{CD0D6C80-91C5-4EDF-A013-49E353740E65}" srcOrd="1" destOrd="0" parTransId="{3C795E32-63DA-4499-921E-B2D38F7BCE97}" sibTransId="{AF1847D1-B412-4501-99F0-78A0AB74F2E6}"/>
    <dgm:cxn modelId="{479FF1A6-2652-436C-8ED2-B31A46A3D04A}" srcId="{BEE3C4CD-B394-45CB-8F60-6C66DA031A02}" destId="{DEA81EAE-55F2-461B-A1A6-3B165697D5DC}" srcOrd="2" destOrd="0" parTransId="{3225ADF6-C05B-4F42-8E88-93D2CF2BCBE2}" sibTransId="{D6934C57-CBF1-495C-B757-E6ABEB161C94}"/>
    <dgm:cxn modelId="{29F669AA-6A66-43C1-BB09-32360D4CF187}" type="presOf" srcId="{A654CFE3-D7F4-41FA-B6AF-341B6DC12270}" destId="{E1B62696-1483-4687-BF12-3319675B9559}" srcOrd="0" destOrd="2" presId="urn:microsoft.com/office/officeart/2005/8/layout/vList2"/>
    <dgm:cxn modelId="{042255AF-1CEB-4541-868A-32DD0FEFFD48}" type="presOf" srcId="{6C02CD29-3704-44BB-98A4-3E51B80F5E11}" destId="{9E2129AF-A2C1-464F-B794-70E16E1028C0}" srcOrd="0" destOrd="0" presId="urn:microsoft.com/office/officeart/2005/8/layout/vList2"/>
    <dgm:cxn modelId="{314FD6B8-075B-4CF5-B07F-B0C331BDD711}" type="presOf" srcId="{BEE3C4CD-B394-45CB-8F60-6C66DA031A02}" destId="{2286D216-36E9-4674-BB3B-1CFD5DECE9A4}" srcOrd="0" destOrd="0" presId="urn:microsoft.com/office/officeart/2005/8/layout/vList2"/>
    <dgm:cxn modelId="{13A588C8-176F-4E54-A79E-41B915FABEEF}" type="presOf" srcId="{0A0EFF29-346A-4457-A14B-D17959FD7B10}" destId="{C35FDB6B-2E1A-4EDB-9E5E-B001A38958F5}" srcOrd="0" destOrd="3" presId="urn:microsoft.com/office/officeart/2005/8/layout/vList2"/>
    <dgm:cxn modelId="{2A5DCBC8-21C4-4A52-9CF2-F6C75D3DCB9D}" type="presOf" srcId="{1C095062-F563-4658-BD43-0A6A74D00381}" destId="{E1B62696-1483-4687-BF12-3319675B9559}" srcOrd="0" destOrd="0" presId="urn:microsoft.com/office/officeart/2005/8/layout/vList2"/>
    <dgm:cxn modelId="{D98172D6-4DB2-4585-808A-A3EB5EE80F55}" srcId="{BEE3C4CD-B394-45CB-8F60-6C66DA031A02}" destId="{0A0EFF29-346A-4457-A14B-D17959FD7B10}" srcOrd="3" destOrd="0" parTransId="{D6B9EE88-3571-4F53-A9A8-6C690BEC75F1}" sibTransId="{7E20394C-C1D5-4E8A-85BE-1D6A279D023B}"/>
    <dgm:cxn modelId="{18CA4BFF-0696-4CCB-90E2-8E20B9FC674C}" type="presOf" srcId="{DEA81EAE-55F2-461B-A1A6-3B165697D5DC}" destId="{C35FDB6B-2E1A-4EDB-9E5E-B001A38958F5}" srcOrd="0" destOrd="2" presId="urn:microsoft.com/office/officeart/2005/8/layout/vList2"/>
    <dgm:cxn modelId="{08234A3A-9129-4A52-8E1E-57EE084D6729}" type="presParOf" srcId="{9E2129AF-A2C1-464F-B794-70E16E1028C0}" destId="{D78783E6-650B-4377-BDD5-BE7D31CD8FBF}" srcOrd="0" destOrd="0" presId="urn:microsoft.com/office/officeart/2005/8/layout/vList2"/>
    <dgm:cxn modelId="{F045F783-901A-4FFE-A317-6588AEAF9AA1}" type="presParOf" srcId="{9E2129AF-A2C1-464F-B794-70E16E1028C0}" destId="{E1B62696-1483-4687-BF12-3319675B9559}" srcOrd="1" destOrd="0" presId="urn:microsoft.com/office/officeart/2005/8/layout/vList2"/>
    <dgm:cxn modelId="{A6B45082-E133-4376-9EA1-41862A5BB257}" type="presParOf" srcId="{9E2129AF-A2C1-464F-B794-70E16E1028C0}" destId="{2286D216-36E9-4674-BB3B-1CFD5DECE9A4}" srcOrd="2" destOrd="0" presId="urn:microsoft.com/office/officeart/2005/8/layout/vList2"/>
    <dgm:cxn modelId="{8189CDE5-E3F7-4A91-8D3B-D108F1306F8C}" type="presParOf" srcId="{9E2129AF-A2C1-464F-B794-70E16E1028C0}" destId="{C35FDB6B-2E1A-4EDB-9E5E-B001A38958F5}" srcOrd="3"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DF0CCB-6F63-4EF2-AB06-0AA92442F9F9}" type="doc">
      <dgm:prSet loTypeId="urn:microsoft.com/office/officeart/2005/8/layout/chevron1" loCatId="process" qsTypeId="urn:microsoft.com/office/officeart/2005/8/quickstyle/simple5" qsCatId="simple" csTypeId="urn:microsoft.com/office/officeart/2005/8/colors/accent0_3" csCatId="mainScheme" phldr="1"/>
      <dgm:spPr/>
    </dgm:pt>
    <dgm:pt modelId="{904D4D89-2DEC-48F1-A87D-BD6BE63E49E0}">
      <dgm:prSet/>
      <dgm:spPr/>
      <dgm:t>
        <a:bodyPr/>
        <a:lstStyle/>
        <a:p>
          <a:r>
            <a:rPr lang="es-ES" dirty="0">
              <a:latin typeface="Tw Cen MT Condensed" panose="020B0606020104020203" pitchFamily="34" charset="0"/>
            </a:rPr>
            <a:t> ¿Por qué es importante ordenar los datos?</a:t>
          </a:r>
          <a:endParaRPr lang="es-PE" dirty="0">
            <a:latin typeface="Tw Cen MT Condensed" panose="020B0606020104020203" pitchFamily="34" charset="0"/>
          </a:endParaRPr>
        </a:p>
      </dgm:t>
    </dgm:pt>
    <dgm:pt modelId="{CA52AC34-F26F-4398-8123-FB6456AB4B62}" type="parTrans" cxnId="{9FF82F97-D74A-445A-891E-05C33BC785BF}">
      <dgm:prSet/>
      <dgm:spPr/>
      <dgm:t>
        <a:bodyPr/>
        <a:lstStyle/>
        <a:p>
          <a:endParaRPr lang="es-PE"/>
        </a:p>
      </dgm:t>
    </dgm:pt>
    <dgm:pt modelId="{ED2653C7-5B28-4C23-98AF-DD2FAD093E75}" type="sibTrans" cxnId="{9FF82F97-D74A-445A-891E-05C33BC785BF}">
      <dgm:prSet/>
      <dgm:spPr/>
      <dgm:t>
        <a:bodyPr/>
        <a:lstStyle/>
        <a:p>
          <a:endParaRPr lang="es-PE"/>
        </a:p>
      </dgm:t>
    </dgm:pt>
    <dgm:pt modelId="{B9E31DD1-9A65-49F6-8386-64889E1AA593}">
      <dgm:prSet/>
      <dgm:spPr/>
      <dgm:t>
        <a:bodyPr/>
        <a:lstStyle/>
        <a:p>
          <a:r>
            <a:rPr lang="es-PE" dirty="0">
              <a:latin typeface="Tw Cen MT Condensed" panose="020B0606020104020203" pitchFamily="34" charset="0"/>
            </a:rPr>
            <a:t>Facilita el análisis estadístico</a:t>
          </a:r>
        </a:p>
      </dgm:t>
    </dgm:pt>
    <dgm:pt modelId="{8F353767-9363-4584-B15D-E422D15C661D}" type="parTrans" cxnId="{2B43D7E6-BA62-4850-BC54-8AA4AC903F35}">
      <dgm:prSet/>
      <dgm:spPr/>
      <dgm:t>
        <a:bodyPr/>
        <a:lstStyle/>
        <a:p>
          <a:endParaRPr lang="es-PE"/>
        </a:p>
      </dgm:t>
    </dgm:pt>
    <dgm:pt modelId="{9DF39B28-1E5F-4EB6-B388-E1EE7075D24B}" type="sibTrans" cxnId="{2B43D7E6-BA62-4850-BC54-8AA4AC903F35}">
      <dgm:prSet/>
      <dgm:spPr/>
      <dgm:t>
        <a:bodyPr/>
        <a:lstStyle/>
        <a:p>
          <a:endParaRPr lang="es-PE"/>
        </a:p>
      </dgm:t>
    </dgm:pt>
    <dgm:pt modelId="{8DBBBA79-E1D5-481F-8C87-6D4975B74AFF}">
      <dgm:prSet/>
      <dgm:spPr/>
      <dgm:t>
        <a:bodyPr/>
        <a:lstStyle/>
        <a:p>
          <a:r>
            <a:rPr lang="es-ES" dirty="0">
              <a:latin typeface="Tw Cen MT Condensed" panose="020B0606020104020203" pitchFamily="34" charset="0"/>
            </a:rPr>
            <a:t>Permite identificar patrones y tendencias</a:t>
          </a:r>
          <a:endParaRPr lang="es-PE" dirty="0">
            <a:latin typeface="Tw Cen MT Condensed" panose="020B0606020104020203" pitchFamily="34" charset="0"/>
          </a:endParaRPr>
        </a:p>
      </dgm:t>
    </dgm:pt>
    <dgm:pt modelId="{7C8C4BC0-BCAC-4CD3-97D6-B6E223973D1D}" type="parTrans" cxnId="{E4A20800-78E4-4A4A-A600-7545B9DAF3B7}">
      <dgm:prSet/>
      <dgm:spPr/>
      <dgm:t>
        <a:bodyPr/>
        <a:lstStyle/>
        <a:p>
          <a:endParaRPr lang="es-PE"/>
        </a:p>
      </dgm:t>
    </dgm:pt>
    <dgm:pt modelId="{1294FA67-61AB-41CB-A1EF-F2867EF8D4D6}" type="sibTrans" cxnId="{E4A20800-78E4-4A4A-A600-7545B9DAF3B7}">
      <dgm:prSet/>
      <dgm:spPr/>
      <dgm:t>
        <a:bodyPr/>
        <a:lstStyle/>
        <a:p>
          <a:endParaRPr lang="es-PE"/>
        </a:p>
      </dgm:t>
    </dgm:pt>
    <dgm:pt modelId="{8E3F4C37-1CCA-4E58-B8D0-FAA5283CCF1C}">
      <dgm:prSet/>
      <dgm:spPr/>
      <dgm:t>
        <a:bodyPr/>
        <a:lstStyle/>
        <a:p>
          <a:r>
            <a:rPr lang="es-ES" dirty="0">
              <a:latin typeface="Tw Cen MT Condensed" panose="020B0606020104020203" pitchFamily="34" charset="0"/>
            </a:rPr>
            <a:t>Mejora la visualización de resultados</a:t>
          </a:r>
          <a:endParaRPr lang="es-PE" dirty="0">
            <a:latin typeface="Tw Cen MT Condensed" panose="020B0606020104020203" pitchFamily="34" charset="0"/>
          </a:endParaRPr>
        </a:p>
      </dgm:t>
    </dgm:pt>
    <dgm:pt modelId="{EC79E09A-C30A-4C0A-956C-ADDD192CC9B4}" type="parTrans" cxnId="{86DA7EB2-C8CE-4D85-AF5F-972B7C0DA521}">
      <dgm:prSet/>
      <dgm:spPr/>
      <dgm:t>
        <a:bodyPr/>
        <a:lstStyle/>
        <a:p>
          <a:endParaRPr lang="es-PE"/>
        </a:p>
      </dgm:t>
    </dgm:pt>
    <dgm:pt modelId="{6D9AF886-3821-4CA5-8D55-7798397E0084}" type="sibTrans" cxnId="{86DA7EB2-C8CE-4D85-AF5F-972B7C0DA521}">
      <dgm:prSet/>
      <dgm:spPr/>
      <dgm:t>
        <a:bodyPr/>
        <a:lstStyle/>
        <a:p>
          <a:endParaRPr lang="es-PE"/>
        </a:p>
      </dgm:t>
    </dgm:pt>
    <dgm:pt modelId="{31E9C2AF-1D05-4D6C-B673-32D2A1665EB2}">
      <dgm:prSet/>
      <dgm:spPr/>
      <dgm:t>
        <a:bodyPr/>
        <a:lstStyle/>
        <a:p>
          <a:r>
            <a:rPr lang="es-ES" dirty="0">
              <a:latin typeface="Tw Cen MT Condensed" panose="020B0606020104020203" pitchFamily="34" charset="0"/>
            </a:rPr>
            <a:t>Prepara los datos para software estadístico</a:t>
          </a:r>
          <a:endParaRPr lang="es-PE" dirty="0">
            <a:latin typeface="Tw Cen MT Condensed" panose="020B0606020104020203" pitchFamily="34" charset="0"/>
          </a:endParaRPr>
        </a:p>
      </dgm:t>
    </dgm:pt>
    <dgm:pt modelId="{E837269E-DE84-4E68-8F51-D0AC21BA7230}" type="parTrans" cxnId="{9D1A77D7-D6DF-49BB-A0D9-1F1EA24913B4}">
      <dgm:prSet/>
      <dgm:spPr/>
      <dgm:t>
        <a:bodyPr/>
        <a:lstStyle/>
        <a:p>
          <a:endParaRPr lang="es-PE"/>
        </a:p>
      </dgm:t>
    </dgm:pt>
    <dgm:pt modelId="{051674D4-4CD8-4A10-9EDD-0CE7E127940C}" type="sibTrans" cxnId="{9D1A77D7-D6DF-49BB-A0D9-1F1EA24913B4}">
      <dgm:prSet/>
      <dgm:spPr/>
      <dgm:t>
        <a:bodyPr/>
        <a:lstStyle/>
        <a:p>
          <a:endParaRPr lang="es-PE"/>
        </a:p>
      </dgm:t>
    </dgm:pt>
    <dgm:pt modelId="{361FFF94-BBAD-48B4-8F08-737E54FD810E}">
      <dgm:prSet/>
      <dgm:spPr/>
      <dgm:t>
        <a:bodyPr/>
        <a:lstStyle/>
        <a:p>
          <a:r>
            <a:rPr lang="es-PE" dirty="0">
              <a:latin typeface="Tw Cen MT Condensed" panose="020B0606020104020203" pitchFamily="34" charset="0"/>
            </a:rPr>
            <a:t>Ayuda a detectar valores atípicos</a:t>
          </a:r>
        </a:p>
      </dgm:t>
    </dgm:pt>
    <dgm:pt modelId="{912C7F01-46D7-4451-8CEA-2E329EDAEB65}" type="parTrans" cxnId="{1370EE68-DEC4-4177-B247-BCB878FFB2A6}">
      <dgm:prSet/>
      <dgm:spPr/>
      <dgm:t>
        <a:bodyPr/>
        <a:lstStyle/>
        <a:p>
          <a:endParaRPr lang="es-PE"/>
        </a:p>
      </dgm:t>
    </dgm:pt>
    <dgm:pt modelId="{A596CEA1-D18D-4DEE-ACB1-73793E6D20F3}" type="sibTrans" cxnId="{1370EE68-DEC4-4177-B247-BCB878FFB2A6}">
      <dgm:prSet/>
      <dgm:spPr/>
      <dgm:t>
        <a:bodyPr/>
        <a:lstStyle/>
        <a:p>
          <a:endParaRPr lang="es-PE"/>
        </a:p>
      </dgm:t>
    </dgm:pt>
    <dgm:pt modelId="{63C9EFB6-E453-4B1C-8D13-FA62823198BD}" type="pres">
      <dgm:prSet presAssocID="{49DF0CCB-6F63-4EF2-AB06-0AA92442F9F9}" presName="Name0" presStyleCnt="0">
        <dgm:presLayoutVars>
          <dgm:dir/>
          <dgm:animLvl val="lvl"/>
          <dgm:resizeHandles val="exact"/>
        </dgm:presLayoutVars>
      </dgm:prSet>
      <dgm:spPr/>
    </dgm:pt>
    <dgm:pt modelId="{7775C608-24CC-4F97-920F-3EFD0F9B76F5}" type="pres">
      <dgm:prSet presAssocID="{904D4D89-2DEC-48F1-A87D-BD6BE63E49E0}" presName="parTxOnly" presStyleLbl="node1" presStyleIdx="0" presStyleCnt="6">
        <dgm:presLayoutVars>
          <dgm:chMax val="0"/>
          <dgm:chPref val="0"/>
          <dgm:bulletEnabled val="1"/>
        </dgm:presLayoutVars>
      </dgm:prSet>
      <dgm:spPr/>
    </dgm:pt>
    <dgm:pt modelId="{9F764D4C-2729-4E7A-9F51-E5A57FA9C4CB}" type="pres">
      <dgm:prSet presAssocID="{ED2653C7-5B28-4C23-98AF-DD2FAD093E75}" presName="parTxOnlySpace" presStyleCnt="0"/>
      <dgm:spPr/>
    </dgm:pt>
    <dgm:pt modelId="{D9E7CAA0-D253-4DC9-A347-554F674512A2}" type="pres">
      <dgm:prSet presAssocID="{B9E31DD1-9A65-49F6-8386-64889E1AA593}" presName="parTxOnly" presStyleLbl="node1" presStyleIdx="1" presStyleCnt="6">
        <dgm:presLayoutVars>
          <dgm:chMax val="0"/>
          <dgm:chPref val="0"/>
          <dgm:bulletEnabled val="1"/>
        </dgm:presLayoutVars>
      </dgm:prSet>
      <dgm:spPr/>
    </dgm:pt>
    <dgm:pt modelId="{34B6FD73-BAAF-4D79-AF5C-ACC916AB155C}" type="pres">
      <dgm:prSet presAssocID="{9DF39B28-1E5F-4EB6-B388-E1EE7075D24B}" presName="parTxOnlySpace" presStyleCnt="0"/>
      <dgm:spPr/>
    </dgm:pt>
    <dgm:pt modelId="{E468934F-94C1-41A6-AC79-98B362417075}" type="pres">
      <dgm:prSet presAssocID="{8DBBBA79-E1D5-481F-8C87-6D4975B74AFF}" presName="parTxOnly" presStyleLbl="node1" presStyleIdx="2" presStyleCnt="6">
        <dgm:presLayoutVars>
          <dgm:chMax val="0"/>
          <dgm:chPref val="0"/>
          <dgm:bulletEnabled val="1"/>
        </dgm:presLayoutVars>
      </dgm:prSet>
      <dgm:spPr/>
    </dgm:pt>
    <dgm:pt modelId="{EBDD0184-1B01-44C2-9E7B-F542277D1D5C}" type="pres">
      <dgm:prSet presAssocID="{1294FA67-61AB-41CB-A1EF-F2867EF8D4D6}" presName="parTxOnlySpace" presStyleCnt="0"/>
      <dgm:spPr/>
    </dgm:pt>
    <dgm:pt modelId="{E5783DF5-FD05-491F-8630-1D85CBCD36D8}" type="pres">
      <dgm:prSet presAssocID="{8E3F4C37-1CCA-4E58-B8D0-FAA5283CCF1C}" presName="parTxOnly" presStyleLbl="node1" presStyleIdx="3" presStyleCnt="6">
        <dgm:presLayoutVars>
          <dgm:chMax val="0"/>
          <dgm:chPref val="0"/>
          <dgm:bulletEnabled val="1"/>
        </dgm:presLayoutVars>
      </dgm:prSet>
      <dgm:spPr/>
    </dgm:pt>
    <dgm:pt modelId="{625884BD-DCEA-44D9-886C-08FF684EC149}" type="pres">
      <dgm:prSet presAssocID="{6D9AF886-3821-4CA5-8D55-7798397E0084}" presName="parTxOnlySpace" presStyleCnt="0"/>
      <dgm:spPr/>
    </dgm:pt>
    <dgm:pt modelId="{D696BFAD-40BB-4B7D-A0BB-A83563A5E95B}" type="pres">
      <dgm:prSet presAssocID="{31E9C2AF-1D05-4D6C-B673-32D2A1665EB2}" presName="parTxOnly" presStyleLbl="node1" presStyleIdx="4" presStyleCnt="6">
        <dgm:presLayoutVars>
          <dgm:chMax val="0"/>
          <dgm:chPref val="0"/>
          <dgm:bulletEnabled val="1"/>
        </dgm:presLayoutVars>
      </dgm:prSet>
      <dgm:spPr/>
    </dgm:pt>
    <dgm:pt modelId="{71F8E180-AC26-4CF1-BFCC-F4A676E1C159}" type="pres">
      <dgm:prSet presAssocID="{051674D4-4CD8-4A10-9EDD-0CE7E127940C}" presName="parTxOnlySpace" presStyleCnt="0"/>
      <dgm:spPr/>
    </dgm:pt>
    <dgm:pt modelId="{695A6760-1882-4D78-8E9F-4E4299BC57F1}" type="pres">
      <dgm:prSet presAssocID="{361FFF94-BBAD-48B4-8F08-737E54FD810E}" presName="parTxOnly" presStyleLbl="node1" presStyleIdx="5" presStyleCnt="6">
        <dgm:presLayoutVars>
          <dgm:chMax val="0"/>
          <dgm:chPref val="0"/>
          <dgm:bulletEnabled val="1"/>
        </dgm:presLayoutVars>
      </dgm:prSet>
      <dgm:spPr/>
    </dgm:pt>
  </dgm:ptLst>
  <dgm:cxnLst>
    <dgm:cxn modelId="{E4A20800-78E4-4A4A-A600-7545B9DAF3B7}" srcId="{49DF0CCB-6F63-4EF2-AB06-0AA92442F9F9}" destId="{8DBBBA79-E1D5-481F-8C87-6D4975B74AFF}" srcOrd="2" destOrd="0" parTransId="{7C8C4BC0-BCAC-4CD3-97D6-B6E223973D1D}" sibTransId="{1294FA67-61AB-41CB-A1EF-F2867EF8D4D6}"/>
    <dgm:cxn modelId="{93D6A21C-230E-4B4A-8903-90CFB1764DAD}" type="presOf" srcId="{49DF0CCB-6F63-4EF2-AB06-0AA92442F9F9}" destId="{63C9EFB6-E453-4B1C-8D13-FA62823198BD}" srcOrd="0" destOrd="0" presId="urn:microsoft.com/office/officeart/2005/8/layout/chevron1"/>
    <dgm:cxn modelId="{6DA2795C-FC65-4046-9508-0233B5B42421}" type="presOf" srcId="{8E3F4C37-1CCA-4E58-B8D0-FAA5283CCF1C}" destId="{E5783DF5-FD05-491F-8630-1D85CBCD36D8}" srcOrd="0" destOrd="0" presId="urn:microsoft.com/office/officeart/2005/8/layout/chevron1"/>
    <dgm:cxn modelId="{1370EE68-DEC4-4177-B247-BCB878FFB2A6}" srcId="{49DF0CCB-6F63-4EF2-AB06-0AA92442F9F9}" destId="{361FFF94-BBAD-48B4-8F08-737E54FD810E}" srcOrd="5" destOrd="0" parTransId="{912C7F01-46D7-4451-8CEA-2E329EDAEB65}" sibTransId="{A596CEA1-D18D-4DEE-ACB1-73793E6D20F3}"/>
    <dgm:cxn modelId="{B37A0E4F-1D88-4925-A419-BC99242529F6}" type="presOf" srcId="{904D4D89-2DEC-48F1-A87D-BD6BE63E49E0}" destId="{7775C608-24CC-4F97-920F-3EFD0F9B76F5}" srcOrd="0" destOrd="0" presId="urn:microsoft.com/office/officeart/2005/8/layout/chevron1"/>
    <dgm:cxn modelId="{5BAD577B-A56C-4D85-BD9E-7D40C6A415E4}" type="presOf" srcId="{B9E31DD1-9A65-49F6-8386-64889E1AA593}" destId="{D9E7CAA0-D253-4DC9-A347-554F674512A2}" srcOrd="0" destOrd="0" presId="urn:microsoft.com/office/officeart/2005/8/layout/chevron1"/>
    <dgm:cxn modelId="{1DDF2187-F2BB-4058-938A-4094B799D39A}" type="presOf" srcId="{8DBBBA79-E1D5-481F-8C87-6D4975B74AFF}" destId="{E468934F-94C1-41A6-AC79-98B362417075}" srcOrd="0" destOrd="0" presId="urn:microsoft.com/office/officeart/2005/8/layout/chevron1"/>
    <dgm:cxn modelId="{9FF82F97-D74A-445A-891E-05C33BC785BF}" srcId="{49DF0CCB-6F63-4EF2-AB06-0AA92442F9F9}" destId="{904D4D89-2DEC-48F1-A87D-BD6BE63E49E0}" srcOrd="0" destOrd="0" parTransId="{CA52AC34-F26F-4398-8123-FB6456AB4B62}" sibTransId="{ED2653C7-5B28-4C23-98AF-DD2FAD093E75}"/>
    <dgm:cxn modelId="{86DA7EB2-C8CE-4D85-AF5F-972B7C0DA521}" srcId="{49DF0CCB-6F63-4EF2-AB06-0AA92442F9F9}" destId="{8E3F4C37-1CCA-4E58-B8D0-FAA5283CCF1C}" srcOrd="3" destOrd="0" parTransId="{EC79E09A-C30A-4C0A-956C-ADDD192CC9B4}" sibTransId="{6D9AF886-3821-4CA5-8D55-7798397E0084}"/>
    <dgm:cxn modelId="{408E7ABD-CDC6-43DE-953B-FBC8E5EDC93B}" type="presOf" srcId="{31E9C2AF-1D05-4D6C-B673-32D2A1665EB2}" destId="{D696BFAD-40BB-4B7D-A0BB-A83563A5E95B}" srcOrd="0" destOrd="0" presId="urn:microsoft.com/office/officeart/2005/8/layout/chevron1"/>
    <dgm:cxn modelId="{FF7028C0-FCC6-48DA-AE8D-EA4C6ED29410}" type="presOf" srcId="{361FFF94-BBAD-48B4-8F08-737E54FD810E}" destId="{695A6760-1882-4D78-8E9F-4E4299BC57F1}" srcOrd="0" destOrd="0" presId="urn:microsoft.com/office/officeart/2005/8/layout/chevron1"/>
    <dgm:cxn modelId="{9D1A77D7-D6DF-49BB-A0D9-1F1EA24913B4}" srcId="{49DF0CCB-6F63-4EF2-AB06-0AA92442F9F9}" destId="{31E9C2AF-1D05-4D6C-B673-32D2A1665EB2}" srcOrd="4" destOrd="0" parTransId="{E837269E-DE84-4E68-8F51-D0AC21BA7230}" sibTransId="{051674D4-4CD8-4A10-9EDD-0CE7E127940C}"/>
    <dgm:cxn modelId="{2B43D7E6-BA62-4850-BC54-8AA4AC903F35}" srcId="{49DF0CCB-6F63-4EF2-AB06-0AA92442F9F9}" destId="{B9E31DD1-9A65-49F6-8386-64889E1AA593}" srcOrd="1" destOrd="0" parTransId="{8F353767-9363-4584-B15D-E422D15C661D}" sibTransId="{9DF39B28-1E5F-4EB6-B388-E1EE7075D24B}"/>
    <dgm:cxn modelId="{6D232AD5-6868-4F63-97B6-9A0990699F03}" type="presParOf" srcId="{63C9EFB6-E453-4B1C-8D13-FA62823198BD}" destId="{7775C608-24CC-4F97-920F-3EFD0F9B76F5}" srcOrd="0" destOrd="0" presId="urn:microsoft.com/office/officeart/2005/8/layout/chevron1"/>
    <dgm:cxn modelId="{586FEF4F-0DA3-41BF-AC44-5C4EC3BF0845}" type="presParOf" srcId="{63C9EFB6-E453-4B1C-8D13-FA62823198BD}" destId="{9F764D4C-2729-4E7A-9F51-E5A57FA9C4CB}" srcOrd="1" destOrd="0" presId="urn:microsoft.com/office/officeart/2005/8/layout/chevron1"/>
    <dgm:cxn modelId="{C5E7F4A9-6135-423B-B556-949E4E98E10D}" type="presParOf" srcId="{63C9EFB6-E453-4B1C-8D13-FA62823198BD}" destId="{D9E7CAA0-D253-4DC9-A347-554F674512A2}" srcOrd="2" destOrd="0" presId="urn:microsoft.com/office/officeart/2005/8/layout/chevron1"/>
    <dgm:cxn modelId="{3F5A0C34-781E-4BDE-B8AC-28888FC01575}" type="presParOf" srcId="{63C9EFB6-E453-4B1C-8D13-FA62823198BD}" destId="{34B6FD73-BAAF-4D79-AF5C-ACC916AB155C}" srcOrd="3" destOrd="0" presId="urn:microsoft.com/office/officeart/2005/8/layout/chevron1"/>
    <dgm:cxn modelId="{72DAB3E3-8446-4DF0-ACD0-B226B24C4F29}" type="presParOf" srcId="{63C9EFB6-E453-4B1C-8D13-FA62823198BD}" destId="{E468934F-94C1-41A6-AC79-98B362417075}" srcOrd="4" destOrd="0" presId="urn:microsoft.com/office/officeart/2005/8/layout/chevron1"/>
    <dgm:cxn modelId="{E7EE3993-FA0D-46CB-9425-D3F6F64D4256}" type="presParOf" srcId="{63C9EFB6-E453-4B1C-8D13-FA62823198BD}" destId="{EBDD0184-1B01-44C2-9E7B-F542277D1D5C}" srcOrd="5" destOrd="0" presId="urn:microsoft.com/office/officeart/2005/8/layout/chevron1"/>
    <dgm:cxn modelId="{48B608B9-1D30-4470-8074-FFE97E88D5DB}" type="presParOf" srcId="{63C9EFB6-E453-4B1C-8D13-FA62823198BD}" destId="{E5783DF5-FD05-491F-8630-1D85CBCD36D8}" srcOrd="6" destOrd="0" presId="urn:microsoft.com/office/officeart/2005/8/layout/chevron1"/>
    <dgm:cxn modelId="{B8A2CD9A-151C-4F78-BFFB-47AC2A1DE540}" type="presParOf" srcId="{63C9EFB6-E453-4B1C-8D13-FA62823198BD}" destId="{625884BD-DCEA-44D9-886C-08FF684EC149}" srcOrd="7" destOrd="0" presId="urn:microsoft.com/office/officeart/2005/8/layout/chevron1"/>
    <dgm:cxn modelId="{951B2107-0DB0-496F-BD95-DF473A3BC8FB}" type="presParOf" srcId="{63C9EFB6-E453-4B1C-8D13-FA62823198BD}" destId="{D696BFAD-40BB-4B7D-A0BB-A83563A5E95B}" srcOrd="8" destOrd="0" presId="urn:microsoft.com/office/officeart/2005/8/layout/chevron1"/>
    <dgm:cxn modelId="{C95EE948-D965-43DE-9438-9127A67743BE}" type="presParOf" srcId="{63C9EFB6-E453-4B1C-8D13-FA62823198BD}" destId="{71F8E180-AC26-4CF1-BFCC-F4A676E1C159}" srcOrd="9" destOrd="0" presId="urn:microsoft.com/office/officeart/2005/8/layout/chevron1"/>
    <dgm:cxn modelId="{7FA35895-9320-4D0A-9BA3-625C251F42CC}" type="presParOf" srcId="{63C9EFB6-E453-4B1C-8D13-FA62823198BD}" destId="{695A6760-1882-4D78-8E9F-4E4299BC57F1}"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CC080C-EE61-4B2A-8123-235284E5733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PE"/>
        </a:p>
      </dgm:t>
    </dgm:pt>
    <dgm:pt modelId="{CD98B260-5798-4FDB-A594-A2A893CBFBD4}">
      <dgm:prSet phldrT="[Texto]" custT="1"/>
      <dgm:spPr/>
      <dgm:t>
        <a:bodyPr/>
        <a:lstStyle/>
        <a:p>
          <a:pPr algn="l"/>
          <a:r>
            <a:rPr lang="es-PE" sz="1200" dirty="0">
              <a:latin typeface="Tw Cen MT Condensed" panose="020B0606020104020203" pitchFamily="34" charset="0"/>
            </a:rPr>
            <a:t>ANOVA (Análisis de Varianza)</a:t>
          </a:r>
        </a:p>
        <a:p>
          <a:pPr algn="l"/>
          <a:r>
            <a:rPr lang="es-ES" sz="800" dirty="0"/>
            <a:t> </a:t>
          </a:r>
          <a:endParaRPr lang="es-PE" sz="800" dirty="0"/>
        </a:p>
      </dgm:t>
    </dgm:pt>
    <dgm:pt modelId="{4B148999-7267-4DAF-AFDE-7D59CE6EBE09}" type="parTrans" cxnId="{927DB54E-34D0-4FAA-939D-1BBA1AC4F3F9}">
      <dgm:prSet/>
      <dgm:spPr/>
      <dgm:t>
        <a:bodyPr/>
        <a:lstStyle/>
        <a:p>
          <a:endParaRPr lang="es-PE"/>
        </a:p>
      </dgm:t>
    </dgm:pt>
    <dgm:pt modelId="{2B2D2B06-C4C6-4EE5-AE90-6CC2F87E666D}" type="sibTrans" cxnId="{927DB54E-34D0-4FAA-939D-1BBA1AC4F3F9}">
      <dgm:prSet/>
      <dgm:spPr/>
      <dgm:t>
        <a:bodyPr/>
        <a:lstStyle/>
        <a:p>
          <a:endParaRPr lang="es-PE"/>
        </a:p>
      </dgm:t>
    </dgm:pt>
    <dgm:pt modelId="{61565EB9-18E1-4471-97FC-65FE210341D4}">
      <dgm:prSet phldrT="[Texto]" custT="1"/>
      <dgm:spPr/>
      <dgm:t>
        <a:bodyPr/>
        <a:lstStyle/>
        <a:p>
          <a:r>
            <a:rPr lang="es-ES" sz="1400" dirty="0">
              <a:latin typeface="Tw Cen MT Condensed" panose="020B0606020104020203" pitchFamily="34" charset="0"/>
            </a:rPr>
            <a:t>Es una prueba estadística paramétrica que permite comparar las medias de tres o más grupos para determinar si existen diferencias significativas entre ellas, basándose en la variabilidad dentro y entre los grupos.</a:t>
          </a:r>
          <a:endParaRPr lang="es-PE" sz="1400" dirty="0">
            <a:latin typeface="Tw Cen MT Condensed" panose="020B0606020104020203" pitchFamily="34" charset="0"/>
          </a:endParaRPr>
        </a:p>
      </dgm:t>
    </dgm:pt>
    <dgm:pt modelId="{912D15A8-B709-43CC-9284-699859322B15}" type="parTrans" cxnId="{24535B99-144A-417E-8EF0-A44AF4B59FDA}">
      <dgm:prSet/>
      <dgm:spPr/>
      <dgm:t>
        <a:bodyPr/>
        <a:lstStyle/>
        <a:p>
          <a:endParaRPr lang="es-PE"/>
        </a:p>
      </dgm:t>
    </dgm:pt>
    <dgm:pt modelId="{5CCDF9B6-C97A-47F5-8B69-9F8C79C44E93}" type="sibTrans" cxnId="{24535B99-144A-417E-8EF0-A44AF4B59FDA}">
      <dgm:prSet/>
      <dgm:spPr/>
      <dgm:t>
        <a:bodyPr/>
        <a:lstStyle/>
        <a:p>
          <a:endParaRPr lang="es-PE"/>
        </a:p>
      </dgm:t>
    </dgm:pt>
    <dgm:pt modelId="{12A0B99C-BCC8-4810-8060-51146120833C}">
      <dgm:prSet phldrT="[Texto]" custT="1"/>
      <dgm:spPr/>
      <dgm:t>
        <a:bodyPr/>
        <a:lstStyle/>
        <a:p>
          <a:r>
            <a:rPr lang="es-PE" sz="1200" dirty="0">
              <a:latin typeface="Tw Cen MT Condensed" panose="020B0606020104020203" pitchFamily="34" charset="0"/>
            </a:rPr>
            <a:t>Descomposición de la Varianza</a:t>
          </a:r>
        </a:p>
      </dgm:t>
    </dgm:pt>
    <dgm:pt modelId="{EFAA3680-C6E7-493A-807F-43D7EBDBD972}" type="parTrans" cxnId="{89075964-B9AC-4BBB-948A-DF90B546A9CA}">
      <dgm:prSet/>
      <dgm:spPr/>
      <dgm:t>
        <a:bodyPr/>
        <a:lstStyle/>
        <a:p>
          <a:endParaRPr lang="es-PE"/>
        </a:p>
      </dgm:t>
    </dgm:pt>
    <dgm:pt modelId="{A98CCCF9-99F9-4989-91D6-083096C928C7}" type="sibTrans" cxnId="{89075964-B9AC-4BBB-948A-DF90B546A9CA}">
      <dgm:prSet/>
      <dgm:spPr/>
      <dgm:t>
        <a:bodyPr/>
        <a:lstStyle/>
        <a:p>
          <a:endParaRPr lang="es-PE"/>
        </a:p>
      </dgm:t>
    </dgm:pt>
    <dgm:pt modelId="{E6F6FC01-C1DD-4D2B-9208-98B36316985F}">
      <dgm:prSet phldrT="[Texto]" custT="1"/>
      <dgm:spPr/>
      <dgm:t>
        <a:bodyPr/>
        <a:lstStyle/>
        <a:p>
          <a:r>
            <a:rPr lang="es-ES" sz="1400" dirty="0">
              <a:latin typeface="Tw Cen MT Condensed" panose="020B0606020104020203" pitchFamily="34" charset="0"/>
            </a:rPr>
            <a:t>Varianza Total = Varianza Entre Grupos + Varianza Dentro de Grupos</a:t>
          </a:r>
          <a:endParaRPr lang="es-PE" sz="1400" dirty="0">
            <a:latin typeface="Tw Cen MT Condensed" panose="020B0606020104020203" pitchFamily="34" charset="0"/>
          </a:endParaRPr>
        </a:p>
      </dgm:t>
    </dgm:pt>
    <dgm:pt modelId="{E7D043AE-7B9A-4F5A-BAEC-C4E5344B5EA8}" type="parTrans" cxnId="{A4D2DE3A-914B-473B-9AF0-253EB8D8E198}">
      <dgm:prSet/>
      <dgm:spPr/>
      <dgm:t>
        <a:bodyPr/>
        <a:lstStyle/>
        <a:p>
          <a:endParaRPr lang="es-PE"/>
        </a:p>
      </dgm:t>
    </dgm:pt>
    <dgm:pt modelId="{352EE0FB-EFA9-4BAD-B1FD-A597394C6F50}" type="sibTrans" cxnId="{A4D2DE3A-914B-473B-9AF0-253EB8D8E198}">
      <dgm:prSet/>
      <dgm:spPr/>
      <dgm:t>
        <a:bodyPr/>
        <a:lstStyle/>
        <a:p>
          <a:endParaRPr lang="es-PE"/>
        </a:p>
      </dgm:t>
    </dgm:pt>
    <dgm:pt modelId="{C7A1E1AD-D589-45B2-B58B-4488ACB02F6B}">
      <dgm:prSet phldrT="[Texto]"/>
      <dgm:spPr/>
      <dgm:t>
        <a:bodyPr/>
        <a:lstStyle/>
        <a:p>
          <a:r>
            <a:rPr lang="es-PE" dirty="0">
              <a:latin typeface="Tw Cen MT Condensed" panose="020B0606020104020203" pitchFamily="34" charset="0"/>
            </a:rPr>
            <a:t>Estadístico de prueba</a:t>
          </a:r>
        </a:p>
      </dgm:t>
    </dgm:pt>
    <dgm:pt modelId="{22E80099-9916-4449-B40E-F07E2524D2CF}" type="parTrans" cxnId="{07F8620E-CF83-481C-9DA5-4B012429369D}">
      <dgm:prSet/>
      <dgm:spPr/>
      <dgm:t>
        <a:bodyPr/>
        <a:lstStyle/>
        <a:p>
          <a:endParaRPr lang="es-PE"/>
        </a:p>
      </dgm:t>
    </dgm:pt>
    <dgm:pt modelId="{8446BB3D-85F0-4A26-A376-B2CF59DAEC83}" type="sibTrans" cxnId="{07F8620E-CF83-481C-9DA5-4B012429369D}">
      <dgm:prSet/>
      <dgm:spPr/>
      <dgm:t>
        <a:bodyPr/>
        <a:lstStyle/>
        <a:p>
          <a:endParaRPr lang="es-PE"/>
        </a:p>
      </dgm:t>
    </dgm:pt>
    <dgm:pt modelId="{0DACE963-BA00-4D1C-B639-7ADD77D76EFE}">
      <dgm:prSet phldrT="[Texto]"/>
      <dgm:spPr/>
      <dgm:t>
        <a:bodyPr/>
        <a:lstStyle/>
        <a:p>
          <a:r>
            <a:rPr lang="es-ES" dirty="0">
              <a:latin typeface="Tw Cen MT Condensed" panose="020B0606020104020203" pitchFamily="34" charset="0"/>
            </a:rPr>
            <a:t>El valor de F, que resulta del cociente de la varianza entre grupos dividida entre la varianza residual:</a:t>
          </a:r>
          <a:endParaRPr lang="es-PE" dirty="0">
            <a:latin typeface="Tw Cen MT Condensed" panose="020B0606020104020203" pitchFamily="34" charset="0"/>
          </a:endParaRPr>
        </a:p>
      </dgm:t>
    </dgm:pt>
    <dgm:pt modelId="{57BDF2FF-694B-4DEB-926C-9C6DD0EEBEDF}" type="parTrans" cxnId="{67E7027F-AFCC-4488-839C-FAB304B3813C}">
      <dgm:prSet/>
      <dgm:spPr/>
      <dgm:t>
        <a:bodyPr/>
        <a:lstStyle/>
        <a:p>
          <a:endParaRPr lang="es-PE"/>
        </a:p>
      </dgm:t>
    </dgm:pt>
    <dgm:pt modelId="{2CD1B072-A5E8-4B7E-9699-712516D8932D}" type="sibTrans" cxnId="{67E7027F-AFCC-4488-839C-FAB304B3813C}">
      <dgm:prSet/>
      <dgm:spPr/>
      <dgm:t>
        <a:bodyPr/>
        <a:lstStyle/>
        <a:p>
          <a:endParaRPr lang="es-PE"/>
        </a:p>
      </dgm:t>
    </dgm:pt>
    <dgm:pt modelId="{F79EF394-A64E-4422-8384-0D696C4984BD}">
      <dgm:prSet/>
      <dgm:spPr/>
      <dgm:t>
        <a:bodyPr/>
        <a:lstStyle/>
        <a:p>
          <a:r>
            <a:rPr lang="es-PE" dirty="0">
              <a:latin typeface="Tw Cen MT Condensed" panose="020B0606020104020203" pitchFamily="34" charset="0"/>
            </a:rPr>
            <a:t>Modelo Matemático</a:t>
          </a:r>
        </a:p>
      </dgm:t>
    </dgm:pt>
    <dgm:pt modelId="{E9847FAC-3E2A-40DC-BFFE-043126A8B7B7}" type="parTrans" cxnId="{5A88F594-FE3A-4C32-81A0-99E41F0FECEC}">
      <dgm:prSet/>
      <dgm:spPr/>
      <dgm:t>
        <a:bodyPr/>
        <a:lstStyle/>
        <a:p>
          <a:endParaRPr lang="es-PE"/>
        </a:p>
      </dgm:t>
    </dgm:pt>
    <dgm:pt modelId="{A0CAD217-9DD7-407C-96EA-99511FDFD32A}" type="sibTrans" cxnId="{5A88F594-FE3A-4C32-81A0-99E41F0FECEC}">
      <dgm:prSet/>
      <dgm:spPr/>
      <dgm:t>
        <a:bodyPr/>
        <a:lstStyle/>
        <a:p>
          <a:endParaRPr lang="es-PE"/>
        </a:p>
      </dgm:t>
    </dgm:pt>
    <dgm:pt modelId="{200F26D1-E311-48A9-88EA-7071E49C4B77}">
      <dgm:prSet custT="1"/>
      <dgm:spPr/>
      <dgm:t>
        <a:bodyPr/>
        <a:lstStyle/>
        <a:p>
          <a:r>
            <a:rPr lang="es-ES" sz="1050" dirty="0" err="1">
              <a:latin typeface="Tw Cen MT Condensed" panose="020B0606020104020203" pitchFamily="34" charset="0"/>
            </a:rPr>
            <a:t>Y_ij</a:t>
          </a:r>
          <a:r>
            <a:rPr lang="es-ES" sz="1050" dirty="0">
              <a:latin typeface="Tw Cen MT Condensed" panose="020B0606020104020203" pitchFamily="34" charset="0"/>
            </a:rPr>
            <a:t>: Observación j del grupo i
μ: Media general
</a:t>
          </a:r>
          <a:r>
            <a:rPr lang="es-ES" sz="1050" dirty="0" err="1">
              <a:latin typeface="Tw Cen MT Condensed" panose="020B0606020104020203" pitchFamily="34" charset="0"/>
            </a:rPr>
            <a:t>τ_i</a:t>
          </a:r>
          <a:r>
            <a:rPr lang="es-ES" sz="1050" dirty="0">
              <a:latin typeface="Tw Cen MT Condensed" panose="020B0606020104020203" pitchFamily="34" charset="0"/>
            </a:rPr>
            <a:t>: Efecto del tratamiento i
</a:t>
          </a:r>
          <a:r>
            <a:rPr lang="es-ES" sz="1050" dirty="0" err="1">
              <a:latin typeface="Tw Cen MT Condensed" panose="020B0606020104020203" pitchFamily="34" charset="0"/>
            </a:rPr>
            <a:t>ε_ij</a:t>
          </a:r>
          <a:r>
            <a:rPr lang="es-ES" sz="1050" dirty="0">
              <a:latin typeface="Tw Cen MT Condensed" panose="020B0606020104020203" pitchFamily="34" charset="0"/>
            </a:rPr>
            <a:t>: Error aleatorio</a:t>
          </a:r>
          <a:endParaRPr lang="es-PE" sz="1050" dirty="0">
            <a:latin typeface="Tw Cen MT Condensed" panose="020B0606020104020203" pitchFamily="34" charset="0"/>
          </a:endParaRPr>
        </a:p>
      </dgm:t>
    </dgm:pt>
    <dgm:pt modelId="{8991FC6D-71B3-4DD0-B88E-7C3020ED3112}" type="parTrans" cxnId="{21D21955-D324-4A46-A6A5-F718525B1D88}">
      <dgm:prSet/>
      <dgm:spPr/>
      <dgm:t>
        <a:bodyPr/>
        <a:lstStyle/>
        <a:p>
          <a:endParaRPr lang="es-PE"/>
        </a:p>
      </dgm:t>
    </dgm:pt>
    <dgm:pt modelId="{28372BDA-4626-44D5-8AA5-BCB88837FB5D}" type="sibTrans" cxnId="{21D21955-D324-4A46-A6A5-F718525B1D88}">
      <dgm:prSet/>
      <dgm:spPr/>
      <dgm:t>
        <a:bodyPr/>
        <a:lstStyle/>
        <a:p>
          <a:endParaRPr lang="es-PE"/>
        </a:p>
      </dgm:t>
    </dgm:pt>
    <dgm:pt modelId="{5470FCB1-3737-4EF5-B52D-A707EA94F402}">
      <dgm:prSet custT="1"/>
      <dgm:spPr/>
      <dgm:t>
        <a:bodyPr/>
        <a:lstStyle/>
        <a:p>
          <a:pPr>
            <a:buFontTx/>
            <a:buNone/>
          </a:pPr>
          <a:r>
            <a:rPr lang="es-ES" sz="1050" b="1" dirty="0" err="1">
              <a:latin typeface="Tw Cen MT Condensed" panose="020B0606020104020203" pitchFamily="34" charset="0"/>
            </a:rPr>
            <a:t>Y_ij</a:t>
          </a:r>
          <a:r>
            <a:rPr lang="es-ES" sz="1050" b="1" dirty="0">
              <a:latin typeface="Tw Cen MT Condensed" panose="020B0606020104020203" pitchFamily="34" charset="0"/>
            </a:rPr>
            <a:t> = μ + </a:t>
          </a:r>
          <a:r>
            <a:rPr lang="es-ES" sz="1050" b="1" dirty="0" err="1">
              <a:latin typeface="Tw Cen MT Condensed" panose="020B0606020104020203" pitchFamily="34" charset="0"/>
            </a:rPr>
            <a:t>τ_i</a:t>
          </a:r>
          <a:r>
            <a:rPr lang="es-ES" sz="1050" b="1" dirty="0">
              <a:latin typeface="Tw Cen MT Condensed" panose="020B0606020104020203" pitchFamily="34" charset="0"/>
            </a:rPr>
            <a:t> + </a:t>
          </a:r>
          <a:r>
            <a:rPr lang="es-ES" sz="1050" b="1" dirty="0" err="1">
              <a:latin typeface="Tw Cen MT Condensed" panose="020B0606020104020203" pitchFamily="34" charset="0"/>
            </a:rPr>
            <a:t>ε_ij</a:t>
          </a:r>
          <a:endParaRPr lang="es-PE" sz="1050" b="1" dirty="0">
            <a:latin typeface="Tw Cen MT Condensed" panose="020B0606020104020203" pitchFamily="34" charset="0"/>
          </a:endParaRPr>
        </a:p>
      </dgm:t>
    </dgm:pt>
    <dgm:pt modelId="{354BBEBE-6C31-4ED7-BA66-80E344F66B14}" type="parTrans" cxnId="{4EEEFA1E-4C7A-477B-9989-7BBDA573A506}">
      <dgm:prSet/>
      <dgm:spPr/>
      <dgm:t>
        <a:bodyPr/>
        <a:lstStyle/>
        <a:p>
          <a:endParaRPr lang="es-PE"/>
        </a:p>
      </dgm:t>
    </dgm:pt>
    <dgm:pt modelId="{E18BDB86-FE9B-4E8B-A24C-0D10367C6795}" type="sibTrans" cxnId="{4EEEFA1E-4C7A-477B-9989-7BBDA573A506}">
      <dgm:prSet/>
      <dgm:spPr/>
      <dgm:t>
        <a:bodyPr/>
        <a:lstStyle/>
        <a:p>
          <a:endParaRPr lang="es-PE"/>
        </a:p>
      </dgm:t>
    </dgm:pt>
    <dgm:pt modelId="{4EAC1C5C-3DCE-40C3-8317-8B9EED63C186}">
      <dgm:prSet phldrT="[Texto]"/>
      <dgm:spPr/>
      <dgm:t>
        <a:bodyPr/>
        <a:lstStyle/>
        <a:p>
          <a:pPr>
            <a:buFontTx/>
            <a:buNone/>
          </a:pPr>
          <a:r>
            <a:rPr lang="es-ES" dirty="0">
              <a:latin typeface="Tw Cen MT Condensed" panose="020B0606020104020203" pitchFamily="34" charset="0"/>
            </a:rPr>
            <a:t>F = Varianza entre grupos / varianza residual</a:t>
          </a:r>
          <a:endParaRPr lang="es-PE" dirty="0">
            <a:latin typeface="Tw Cen MT Condensed" panose="020B0606020104020203" pitchFamily="34" charset="0"/>
          </a:endParaRPr>
        </a:p>
      </dgm:t>
    </dgm:pt>
    <dgm:pt modelId="{88FD3EA4-E377-451B-AD7B-479B31AAD7CB}" type="parTrans" cxnId="{DF416467-8325-4A95-9708-14B893769515}">
      <dgm:prSet/>
      <dgm:spPr/>
      <dgm:t>
        <a:bodyPr/>
        <a:lstStyle/>
        <a:p>
          <a:endParaRPr lang="es-PE"/>
        </a:p>
      </dgm:t>
    </dgm:pt>
    <dgm:pt modelId="{26C8AFA3-2FEE-4E14-8A17-5AAC27F1E696}" type="sibTrans" cxnId="{DF416467-8325-4A95-9708-14B893769515}">
      <dgm:prSet/>
      <dgm:spPr/>
      <dgm:t>
        <a:bodyPr/>
        <a:lstStyle/>
        <a:p>
          <a:endParaRPr lang="es-PE"/>
        </a:p>
      </dgm:t>
    </dgm:pt>
    <dgm:pt modelId="{9BAED035-D486-4DF4-A4EC-D4EAF8F1BB70}">
      <dgm:prSet phldrT="[Texto]"/>
      <dgm:spPr/>
      <dgm:t>
        <a:bodyPr/>
        <a:lstStyle/>
        <a:p>
          <a:endParaRPr lang="es-PE" dirty="0">
            <a:latin typeface="Tw Cen MT Condensed" panose="020B0606020104020203" pitchFamily="34" charset="0"/>
          </a:endParaRPr>
        </a:p>
      </dgm:t>
    </dgm:pt>
    <dgm:pt modelId="{9C122940-E6B8-41A4-AD7B-3C612A34F5AC}" type="parTrans" cxnId="{8A48136A-BC30-49B8-B8D8-AFE21E2561E2}">
      <dgm:prSet/>
      <dgm:spPr/>
      <dgm:t>
        <a:bodyPr/>
        <a:lstStyle/>
        <a:p>
          <a:endParaRPr lang="es-PE"/>
        </a:p>
      </dgm:t>
    </dgm:pt>
    <dgm:pt modelId="{38AD7F90-B5B9-4957-BC82-3AA1014786DF}" type="sibTrans" cxnId="{8A48136A-BC30-49B8-B8D8-AFE21E2561E2}">
      <dgm:prSet/>
      <dgm:spPr/>
      <dgm:t>
        <a:bodyPr/>
        <a:lstStyle/>
        <a:p>
          <a:endParaRPr lang="es-PE"/>
        </a:p>
      </dgm:t>
    </dgm:pt>
    <dgm:pt modelId="{3549BCCE-2D59-4BA1-9407-8D1AF1CE3BF1}" type="pres">
      <dgm:prSet presAssocID="{6ECC080C-EE61-4B2A-8123-235284E5733D}" presName="linear" presStyleCnt="0">
        <dgm:presLayoutVars>
          <dgm:dir/>
          <dgm:animLvl val="lvl"/>
          <dgm:resizeHandles val="exact"/>
        </dgm:presLayoutVars>
      </dgm:prSet>
      <dgm:spPr/>
    </dgm:pt>
    <dgm:pt modelId="{9C605812-5EA8-4C32-8F0A-6FF53725D511}" type="pres">
      <dgm:prSet presAssocID="{CD98B260-5798-4FDB-A594-A2A893CBFBD4}" presName="parentLin" presStyleCnt="0"/>
      <dgm:spPr/>
    </dgm:pt>
    <dgm:pt modelId="{70AD45BF-B6E8-4A79-A1B4-8DE534B508C2}" type="pres">
      <dgm:prSet presAssocID="{CD98B260-5798-4FDB-A594-A2A893CBFBD4}" presName="parentLeftMargin" presStyleLbl="node1" presStyleIdx="0" presStyleCnt="4"/>
      <dgm:spPr/>
    </dgm:pt>
    <dgm:pt modelId="{B2F716D6-16A8-471B-B458-91515DF9AA81}" type="pres">
      <dgm:prSet presAssocID="{CD98B260-5798-4FDB-A594-A2A893CBFBD4}" presName="parentText" presStyleLbl="node1" presStyleIdx="0" presStyleCnt="4">
        <dgm:presLayoutVars>
          <dgm:chMax val="0"/>
          <dgm:bulletEnabled val="1"/>
        </dgm:presLayoutVars>
      </dgm:prSet>
      <dgm:spPr/>
    </dgm:pt>
    <dgm:pt modelId="{1D77F5A5-864C-4D77-BFC8-F47C2136EE51}" type="pres">
      <dgm:prSet presAssocID="{CD98B260-5798-4FDB-A594-A2A893CBFBD4}" presName="negativeSpace" presStyleCnt="0"/>
      <dgm:spPr/>
    </dgm:pt>
    <dgm:pt modelId="{56BA5AD0-FE88-496E-B1D1-CA5FABFD9799}" type="pres">
      <dgm:prSet presAssocID="{CD98B260-5798-4FDB-A594-A2A893CBFBD4}" presName="childText" presStyleLbl="conFgAcc1" presStyleIdx="0" presStyleCnt="4">
        <dgm:presLayoutVars>
          <dgm:bulletEnabled val="1"/>
        </dgm:presLayoutVars>
      </dgm:prSet>
      <dgm:spPr/>
    </dgm:pt>
    <dgm:pt modelId="{199734FB-8657-4B9D-B99E-6225EDCB3C24}" type="pres">
      <dgm:prSet presAssocID="{2B2D2B06-C4C6-4EE5-AE90-6CC2F87E666D}" presName="spaceBetweenRectangles" presStyleCnt="0"/>
      <dgm:spPr/>
    </dgm:pt>
    <dgm:pt modelId="{2BD6F7A2-7183-4BFC-A5F4-C2D34D968CED}" type="pres">
      <dgm:prSet presAssocID="{12A0B99C-BCC8-4810-8060-51146120833C}" presName="parentLin" presStyleCnt="0"/>
      <dgm:spPr/>
    </dgm:pt>
    <dgm:pt modelId="{B4C8E099-7672-445A-977B-DEFCA4A54039}" type="pres">
      <dgm:prSet presAssocID="{12A0B99C-BCC8-4810-8060-51146120833C}" presName="parentLeftMargin" presStyleLbl="node1" presStyleIdx="0" presStyleCnt="4"/>
      <dgm:spPr/>
    </dgm:pt>
    <dgm:pt modelId="{94197B3C-D0E6-4B13-8724-016AC6BF25CD}" type="pres">
      <dgm:prSet presAssocID="{12A0B99C-BCC8-4810-8060-51146120833C}" presName="parentText" presStyleLbl="node1" presStyleIdx="1" presStyleCnt="4">
        <dgm:presLayoutVars>
          <dgm:chMax val="0"/>
          <dgm:bulletEnabled val="1"/>
        </dgm:presLayoutVars>
      </dgm:prSet>
      <dgm:spPr/>
    </dgm:pt>
    <dgm:pt modelId="{FAA7F3E9-3D3B-429C-B1AA-1DEE45AD9B27}" type="pres">
      <dgm:prSet presAssocID="{12A0B99C-BCC8-4810-8060-51146120833C}" presName="negativeSpace" presStyleCnt="0"/>
      <dgm:spPr/>
    </dgm:pt>
    <dgm:pt modelId="{3056A382-01EA-4115-B26D-6E9349AA23C6}" type="pres">
      <dgm:prSet presAssocID="{12A0B99C-BCC8-4810-8060-51146120833C}" presName="childText" presStyleLbl="conFgAcc1" presStyleIdx="1" presStyleCnt="4">
        <dgm:presLayoutVars>
          <dgm:bulletEnabled val="1"/>
        </dgm:presLayoutVars>
      </dgm:prSet>
      <dgm:spPr/>
    </dgm:pt>
    <dgm:pt modelId="{8C7268E2-237D-4855-A160-02636E090D2C}" type="pres">
      <dgm:prSet presAssocID="{A98CCCF9-99F9-4989-91D6-083096C928C7}" presName="spaceBetweenRectangles" presStyleCnt="0"/>
      <dgm:spPr/>
    </dgm:pt>
    <dgm:pt modelId="{F86B449A-191A-4A02-88F8-EA87D87F131C}" type="pres">
      <dgm:prSet presAssocID="{F79EF394-A64E-4422-8384-0D696C4984BD}" presName="parentLin" presStyleCnt="0"/>
      <dgm:spPr/>
    </dgm:pt>
    <dgm:pt modelId="{72661701-03F8-4BC8-A5CC-00212DA1B298}" type="pres">
      <dgm:prSet presAssocID="{F79EF394-A64E-4422-8384-0D696C4984BD}" presName="parentLeftMargin" presStyleLbl="node1" presStyleIdx="1" presStyleCnt="4"/>
      <dgm:spPr/>
    </dgm:pt>
    <dgm:pt modelId="{6006F039-3246-432E-8C8B-6B6589294738}" type="pres">
      <dgm:prSet presAssocID="{F79EF394-A64E-4422-8384-0D696C4984BD}" presName="parentText" presStyleLbl="node1" presStyleIdx="2" presStyleCnt="4">
        <dgm:presLayoutVars>
          <dgm:chMax val="0"/>
          <dgm:bulletEnabled val="1"/>
        </dgm:presLayoutVars>
      </dgm:prSet>
      <dgm:spPr/>
    </dgm:pt>
    <dgm:pt modelId="{C368874A-DE3C-46C2-BCC2-911ABC50650C}" type="pres">
      <dgm:prSet presAssocID="{F79EF394-A64E-4422-8384-0D696C4984BD}" presName="negativeSpace" presStyleCnt="0"/>
      <dgm:spPr/>
    </dgm:pt>
    <dgm:pt modelId="{667AA3F6-0F88-44A6-ABD6-EBBEF8B7B288}" type="pres">
      <dgm:prSet presAssocID="{F79EF394-A64E-4422-8384-0D696C4984BD}" presName="childText" presStyleLbl="conFgAcc1" presStyleIdx="2" presStyleCnt="4">
        <dgm:presLayoutVars>
          <dgm:bulletEnabled val="1"/>
        </dgm:presLayoutVars>
      </dgm:prSet>
      <dgm:spPr/>
    </dgm:pt>
    <dgm:pt modelId="{88781F5C-6DC4-4249-BD8F-B3B9D4A3F00F}" type="pres">
      <dgm:prSet presAssocID="{A0CAD217-9DD7-407C-96EA-99511FDFD32A}" presName="spaceBetweenRectangles" presStyleCnt="0"/>
      <dgm:spPr/>
    </dgm:pt>
    <dgm:pt modelId="{A36F423A-E0A7-4337-B78F-7FFFC8C2EE13}" type="pres">
      <dgm:prSet presAssocID="{C7A1E1AD-D589-45B2-B58B-4488ACB02F6B}" presName="parentLin" presStyleCnt="0"/>
      <dgm:spPr/>
    </dgm:pt>
    <dgm:pt modelId="{0F3B9550-3D2A-401C-AE0A-B53D286AA149}" type="pres">
      <dgm:prSet presAssocID="{C7A1E1AD-D589-45B2-B58B-4488ACB02F6B}" presName="parentLeftMargin" presStyleLbl="node1" presStyleIdx="2" presStyleCnt="4"/>
      <dgm:spPr/>
    </dgm:pt>
    <dgm:pt modelId="{9C55E92F-FE49-413F-9C35-1F9DAE793211}" type="pres">
      <dgm:prSet presAssocID="{C7A1E1AD-D589-45B2-B58B-4488ACB02F6B}" presName="parentText" presStyleLbl="node1" presStyleIdx="3" presStyleCnt="4">
        <dgm:presLayoutVars>
          <dgm:chMax val="0"/>
          <dgm:bulletEnabled val="1"/>
        </dgm:presLayoutVars>
      </dgm:prSet>
      <dgm:spPr/>
    </dgm:pt>
    <dgm:pt modelId="{DC607709-009D-4208-9963-2FCBF446DCDC}" type="pres">
      <dgm:prSet presAssocID="{C7A1E1AD-D589-45B2-B58B-4488ACB02F6B}" presName="negativeSpace" presStyleCnt="0"/>
      <dgm:spPr/>
    </dgm:pt>
    <dgm:pt modelId="{E87D0AF8-FCBB-473F-B37C-168ABB3590D2}" type="pres">
      <dgm:prSet presAssocID="{C7A1E1AD-D589-45B2-B58B-4488ACB02F6B}" presName="childText" presStyleLbl="conFgAcc1" presStyleIdx="3" presStyleCnt="4">
        <dgm:presLayoutVars>
          <dgm:bulletEnabled val="1"/>
        </dgm:presLayoutVars>
      </dgm:prSet>
      <dgm:spPr/>
    </dgm:pt>
  </dgm:ptLst>
  <dgm:cxnLst>
    <dgm:cxn modelId="{10F26700-1A07-4DA4-B45E-F5BD4C8DF67B}" type="presOf" srcId="{F79EF394-A64E-4422-8384-0D696C4984BD}" destId="{6006F039-3246-432E-8C8B-6B6589294738}" srcOrd="1" destOrd="0" presId="urn:microsoft.com/office/officeart/2005/8/layout/list1"/>
    <dgm:cxn modelId="{96ECF907-0D96-4FD3-9535-223D5C2D1E96}" type="presOf" srcId="{CD98B260-5798-4FDB-A594-A2A893CBFBD4}" destId="{70AD45BF-B6E8-4A79-A1B4-8DE534B508C2}" srcOrd="0" destOrd="0" presId="urn:microsoft.com/office/officeart/2005/8/layout/list1"/>
    <dgm:cxn modelId="{07F8620E-CF83-481C-9DA5-4B012429369D}" srcId="{6ECC080C-EE61-4B2A-8123-235284E5733D}" destId="{C7A1E1AD-D589-45B2-B58B-4488ACB02F6B}" srcOrd="3" destOrd="0" parTransId="{22E80099-9916-4449-B40E-F07E2524D2CF}" sibTransId="{8446BB3D-85F0-4A26-A376-B2CF59DAEC83}"/>
    <dgm:cxn modelId="{4EEEFA1E-4C7A-477B-9989-7BBDA573A506}" srcId="{F79EF394-A64E-4422-8384-0D696C4984BD}" destId="{5470FCB1-3737-4EF5-B52D-A707EA94F402}" srcOrd="0" destOrd="0" parTransId="{354BBEBE-6C31-4ED7-BA66-80E344F66B14}" sibTransId="{E18BDB86-FE9B-4E8B-A24C-0D10367C6795}"/>
    <dgm:cxn modelId="{A0DFCA24-F951-43F6-AF91-4FA94DA20FBF}" type="presOf" srcId="{CD98B260-5798-4FDB-A594-A2A893CBFBD4}" destId="{B2F716D6-16A8-471B-B458-91515DF9AA81}" srcOrd="1" destOrd="0" presId="urn:microsoft.com/office/officeart/2005/8/layout/list1"/>
    <dgm:cxn modelId="{9D4FE629-B68B-4BE3-9174-4110F8B51E01}" type="presOf" srcId="{0DACE963-BA00-4D1C-B639-7ADD77D76EFE}" destId="{E87D0AF8-FCBB-473F-B37C-168ABB3590D2}" srcOrd="0" destOrd="0" presId="urn:microsoft.com/office/officeart/2005/8/layout/list1"/>
    <dgm:cxn modelId="{A4D2DE3A-914B-473B-9AF0-253EB8D8E198}" srcId="{12A0B99C-BCC8-4810-8060-51146120833C}" destId="{E6F6FC01-C1DD-4D2B-9208-98B36316985F}" srcOrd="0" destOrd="0" parTransId="{E7D043AE-7B9A-4F5A-BAEC-C4E5344B5EA8}" sibTransId="{352EE0FB-EFA9-4BAD-B1FD-A597394C6F50}"/>
    <dgm:cxn modelId="{84BB4263-7CBD-473F-87E7-2D48E7BAF148}" type="presOf" srcId="{200F26D1-E311-48A9-88EA-7071E49C4B77}" destId="{667AA3F6-0F88-44A6-ABD6-EBBEF8B7B288}" srcOrd="0" destOrd="1" presId="urn:microsoft.com/office/officeart/2005/8/layout/list1"/>
    <dgm:cxn modelId="{DBD2C943-719B-4104-81B8-6236B0798723}" type="presOf" srcId="{12A0B99C-BCC8-4810-8060-51146120833C}" destId="{94197B3C-D0E6-4B13-8724-016AC6BF25CD}" srcOrd="1" destOrd="0" presId="urn:microsoft.com/office/officeart/2005/8/layout/list1"/>
    <dgm:cxn modelId="{89075964-B9AC-4BBB-948A-DF90B546A9CA}" srcId="{6ECC080C-EE61-4B2A-8123-235284E5733D}" destId="{12A0B99C-BCC8-4810-8060-51146120833C}" srcOrd="1" destOrd="0" parTransId="{EFAA3680-C6E7-493A-807F-43D7EBDBD972}" sibTransId="{A98CCCF9-99F9-4989-91D6-083096C928C7}"/>
    <dgm:cxn modelId="{DF416467-8325-4A95-9708-14B893769515}" srcId="{C7A1E1AD-D589-45B2-B58B-4488ACB02F6B}" destId="{4EAC1C5C-3DCE-40C3-8317-8B9EED63C186}" srcOrd="2" destOrd="0" parTransId="{88FD3EA4-E377-451B-AD7B-479B31AAD7CB}" sibTransId="{26C8AFA3-2FEE-4E14-8A17-5AAC27F1E696}"/>
    <dgm:cxn modelId="{0D0EAB67-B1AC-4D2B-A38D-028041F91880}" type="presOf" srcId="{C7A1E1AD-D589-45B2-B58B-4488ACB02F6B}" destId="{0F3B9550-3D2A-401C-AE0A-B53D286AA149}" srcOrd="0" destOrd="0" presId="urn:microsoft.com/office/officeart/2005/8/layout/list1"/>
    <dgm:cxn modelId="{8A48136A-BC30-49B8-B8D8-AFE21E2561E2}" srcId="{C7A1E1AD-D589-45B2-B58B-4488ACB02F6B}" destId="{9BAED035-D486-4DF4-A4EC-D4EAF8F1BB70}" srcOrd="1" destOrd="0" parTransId="{9C122940-E6B8-41A4-AD7B-3C612A34F5AC}" sibTransId="{38AD7F90-B5B9-4957-BC82-3AA1014786DF}"/>
    <dgm:cxn modelId="{927DB54E-34D0-4FAA-939D-1BBA1AC4F3F9}" srcId="{6ECC080C-EE61-4B2A-8123-235284E5733D}" destId="{CD98B260-5798-4FDB-A594-A2A893CBFBD4}" srcOrd="0" destOrd="0" parTransId="{4B148999-7267-4DAF-AFDE-7D59CE6EBE09}" sibTransId="{2B2D2B06-C4C6-4EE5-AE90-6CC2F87E666D}"/>
    <dgm:cxn modelId="{ECA97D51-AC39-43BF-A994-60662FEE7AF4}" type="presOf" srcId="{5470FCB1-3737-4EF5-B52D-A707EA94F402}" destId="{667AA3F6-0F88-44A6-ABD6-EBBEF8B7B288}" srcOrd="0" destOrd="0" presId="urn:microsoft.com/office/officeart/2005/8/layout/list1"/>
    <dgm:cxn modelId="{03759E73-F903-4C25-9D72-96552A42E070}" type="presOf" srcId="{61565EB9-18E1-4471-97FC-65FE210341D4}" destId="{56BA5AD0-FE88-496E-B1D1-CA5FABFD9799}" srcOrd="0" destOrd="0" presId="urn:microsoft.com/office/officeart/2005/8/layout/list1"/>
    <dgm:cxn modelId="{21D21955-D324-4A46-A6A5-F718525B1D88}" srcId="{F79EF394-A64E-4422-8384-0D696C4984BD}" destId="{200F26D1-E311-48A9-88EA-7071E49C4B77}" srcOrd="1" destOrd="0" parTransId="{8991FC6D-71B3-4DD0-B88E-7C3020ED3112}" sibTransId="{28372BDA-4626-44D5-8AA5-BCB88837FB5D}"/>
    <dgm:cxn modelId="{34E19176-747E-4B5C-A807-9FABE4A88B1D}" type="presOf" srcId="{F79EF394-A64E-4422-8384-0D696C4984BD}" destId="{72661701-03F8-4BC8-A5CC-00212DA1B298}" srcOrd="0" destOrd="0" presId="urn:microsoft.com/office/officeart/2005/8/layout/list1"/>
    <dgm:cxn modelId="{67E7027F-AFCC-4488-839C-FAB304B3813C}" srcId="{C7A1E1AD-D589-45B2-B58B-4488ACB02F6B}" destId="{0DACE963-BA00-4D1C-B639-7ADD77D76EFE}" srcOrd="0" destOrd="0" parTransId="{57BDF2FF-694B-4DEB-926C-9C6DD0EEBEDF}" sibTransId="{2CD1B072-A5E8-4B7E-9699-712516D8932D}"/>
    <dgm:cxn modelId="{35D17389-0D51-409C-B42F-905D222B370C}" type="presOf" srcId="{12A0B99C-BCC8-4810-8060-51146120833C}" destId="{B4C8E099-7672-445A-977B-DEFCA4A54039}" srcOrd="0" destOrd="0" presId="urn:microsoft.com/office/officeart/2005/8/layout/list1"/>
    <dgm:cxn modelId="{5A88F594-FE3A-4C32-81A0-99E41F0FECEC}" srcId="{6ECC080C-EE61-4B2A-8123-235284E5733D}" destId="{F79EF394-A64E-4422-8384-0D696C4984BD}" srcOrd="2" destOrd="0" parTransId="{E9847FAC-3E2A-40DC-BFFE-043126A8B7B7}" sibTransId="{A0CAD217-9DD7-407C-96EA-99511FDFD32A}"/>
    <dgm:cxn modelId="{24535B99-144A-417E-8EF0-A44AF4B59FDA}" srcId="{CD98B260-5798-4FDB-A594-A2A893CBFBD4}" destId="{61565EB9-18E1-4471-97FC-65FE210341D4}" srcOrd="0" destOrd="0" parTransId="{912D15A8-B709-43CC-9284-699859322B15}" sibTransId="{5CCDF9B6-C97A-47F5-8B69-9F8C79C44E93}"/>
    <dgm:cxn modelId="{0F1D59A3-857E-46D2-8CD0-C77BAB062A64}" type="presOf" srcId="{4EAC1C5C-3DCE-40C3-8317-8B9EED63C186}" destId="{E87D0AF8-FCBB-473F-B37C-168ABB3590D2}" srcOrd="0" destOrd="2" presId="urn:microsoft.com/office/officeart/2005/8/layout/list1"/>
    <dgm:cxn modelId="{973D27B5-E95C-442A-B99D-6B60878561A0}" type="presOf" srcId="{E6F6FC01-C1DD-4D2B-9208-98B36316985F}" destId="{3056A382-01EA-4115-B26D-6E9349AA23C6}" srcOrd="0" destOrd="0" presId="urn:microsoft.com/office/officeart/2005/8/layout/list1"/>
    <dgm:cxn modelId="{D2F92EC2-0DE0-4088-B90B-FB951424A071}" type="presOf" srcId="{6ECC080C-EE61-4B2A-8123-235284E5733D}" destId="{3549BCCE-2D59-4BA1-9407-8D1AF1CE3BF1}" srcOrd="0" destOrd="0" presId="urn:microsoft.com/office/officeart/2005/8/layout/list1"/>
    <dgm:cxn modelId="{F3E5F5EC-F0F8-4815-A726-6156BA5D389D}" type="presOf" srcId="{C7A1E1AD-D589-45B2-B58B-4488ACB02F6B}" destId="{9C55E92F-FE49-413F-9C35-1F9DAE793211}" srcOrd="1" destOrd="0" presId="urn:microsoft.com/office/officeart/2005/8/layout/list1"/>
    <dgm:cxn modelId="{3309C7FD-CFB6-42AA-A50F-E16117C952EB}" type="presOf" srcId="{9BAED035-D486-4DF4-A4EC-D4EAF8F1BB70}" destId="{E87D0AF8-FCBB-473F-B37C-168ABB3590D2}" srcOrd="0" destOrd="1" presId="urn:microsoft.com/office/officeart/2005/8/layout/list1"/>
    <dgm:cxn modelId="{682FED71-F54A-4F73-9677-7BE0F2C5CC28}" type="presParOf" srcId="{3549BCCE-2D59-4BA1-9407-8D1AF1CE3BF1}" destId="{9C605812-5EA8-4C32-8F0A-6FF53725D511}" srcOrd="0" destOrd="0" presId="urn:microsoft.com/office/officeart/2005/8/layout/list1"/>
    <dgm:cxn modelId="{EBE68349-AC63-4843-B137-04D25F3F7EDF}" type="presParOf" srcId="{9C605812-5EA8-4C32-8F0A-6FF53725D511}" destId="{70AD45BF-B6E8-4A79-A1B4-8DE534B508C2}" srcOrd="0" destOrd="0" presId="urn:microsoft.com/office/officeart/2005/8/layout/list1"/>
    <dgm:cxn modelId="{BC1B9352-E072-43CF-8A4B-71601172C866}" type="presParOf" srcId="{9C605812-5EA8-4C32-8F0A-6FF53725D511}" destId="{B2F716D6-16A8-471B-B458-91515DF9AA81}" srcOrd="1" destOrd="0" presId="urn:microsoft.com/office/officeart/2005/8/layout/list1"/>
    <dgm:cxn modelId="{AC24E8B1-C6D7-4C56-94F6-2E316D7F6B23}" type="presParOf" srcId="{3549BCCE-2D59-4BA1-9407-8D1AF1CE3BF1}" destId="{1D77F5A5-864C-4D77-BFC8-F47C2136EE51}" srcOrd="1" destOrd="0" presId="urn:microsoft.com/office/officeart/2005/8/layout/list1"/>
    <dgm:cxn modelId="{7A8B2247-0269-4237-9199-8086B692A65E}" type="presParOf" srcId="{3549BCCE-2D59-4BA1-9407-8D1AF1CE3BF1}" destId="{56BA5AD0-FE88-496E-B1D1-CA5FABFD9799}" srcOrd="2" destOrd="0" presId="urn:microsoft.com/office/officeart/2005/8/layout/list1"/>
    <dgm:cxn modelId="{CD296D8B-D0B9-4A31-94C2-E12FEF9CBD24}" type="presParOf" srcId="{3549BCCE-2D59-4BA1-9407-8D1AF1CE3BF1}" destId="{199734FB-8657-4B9D-B99E-6225EDCB3C24}" srcOrd="3" destOrd="0" presId="urn:microsoft.com/office/officeart/2005/8/layout/list1"/>
    <dgm:cxn modelId="{C2464349-3BFE-4121-8A59-A36E9659501E}" type="presParOf" srcId="{3549BCCE-2D59-4BA1-9407-8D1AF1CE3BF1}" destId="{2BD6F7A2-7183-4BFC-A5F4-C2D34D968CED}" srcOrd="4" destOrd="0" presId="urn:microsoft.com/office/officeart/2005/8/layout/list1"/>
    <dgm:cxn modelId="{3CD4D478-82D5-499C-AC99-14889E83FBFF}" type="presParOf" srcId="{2BD6F7A2-7183-4BFC-A5F4-C2D34D968CED}" destId="{B4C8E099-7672-445A-977B-DEFCA4A54039}" srcOrd="0" destOrd="0" presId="urn:microsoft.com/office/officeart/2005/8/layout/list1"/>
    <dgm:cxn modelId="{BAC18128-B81A-40C5-B729-56642D10116C}" type="presParOf" srcId="{2BD6F7A2-7183-4BFC-A5F4-C2D34D968CED}" destId="{94197B3C-D0E6-4B13-8724-016AC6BF25CD}" srcOrd="1" destOrd="0" presId="urn:microsoft.com/office/officeart/2005/8/layout/list1"/>
    <dgm:cxn modelId="{F93090D4-52CC-4907-A279-156D867E2480}" type="presParOf" srcId="{3549BCCE-2D59-4BA1-9407-8D1AF1CE3BF1}" destId="{FAA7F3E9-3D3B-429C-B1AA-1DEE45AD9B27}" srcOrd="5" destOrd="0" presId="urn:microsoft.com/office/officeart/2005/8/layout/list1"/>
    <dgm:cxn modelId="{887454F4-192C-4E42-92F3-CB6D1FC66148}" type="presParOf" srcId="{3549BCCE-2D59-4BA1-9407-8D1AF1CE3BF1}" destId="{3056A382-01EA-4115-B26D-6E9349AA23C6}" srcOrd="6" destOrd="0" presId="urn:microsoft.com/office/officeart/2005/8/layout/list1"/>
    <dgm:cxn modelId="{3EF2E419-A2D4-46BA-A0A0-28AA81B8E96D}" type="presParOf" srcId="{3549BCCE-2D59-4BA1-9407-8D1AF1CE3BF1}" destId="{8C7268E2-237D-4855-A160-02636E090D2C}" srcOrd="7" destOrd="0" presId="urn:microsoft.com/office/officeart/2005/8/layout/list1"/>
    <dgm:cxn modelId="{759E64BE-557A-4578-A57E-D056F4389D36}" type="presParOf" srcId="{3549BCCE-2D59-4BA1-9407-8D1AF1CE3BF1}" destId="{F86B449A-191A-4A02-88F8-EA87D87F131C}" srcOrd="8" destOrd="0" presId="urn:microsoft.com/office/officeart/2005/8/layout/list1"/>
    <dgm:cxn modelId="{9D2B0CFA-F7B7-4A95-ADBD-AC5EFB89A973}" type="presParOf" srcId="{F86B449A-191A-4A02-88F8-EA87D87F131C}" destId="{72661701-03F8-4BC8-A5CC-00212DA1B298}" srcOrd="0" destOrd="0" presId="urn:microsoft.com/office/officeart/2005/8/layout/list1"/>
    <dgm:cxn modelId="{AF39FBD7-DC60-4287-9167-1DEE795E9445}" type="presParOf" srcId="{F86B449A-191A-4A02-88F8-EA87D87F131C}" destId="{6006F039-3246-432E-8C8B-6B6589294738}" srcOrd="1" destOrd="0" presId="urn:microsoft.com/office/officeart/2005/8/layout/list1"/>
    <dgm:cxn modelId="{94F74248-A607-47AB-B6FB-EF9EAB69A286}" type="presParOf" srcId="{3549BCCE-2D59-4BA1-9407-8D1AF1CE3BF1}" destId="{C368874A-DE3C-46C2-BCC2-911ABC50650C}" srcOrd="9" destOrd="0" presId="urn:microsoft.com/office/officeart/2005/8/layout/list1"/>
    <dgm:cxn modelId="{7903DCAA-E448-4CB5-9938-61F9B46AF454}" type="presParOf" srcId="{3549BCCE-2D59-4BA1-9407-8D1AF1CE3BF1}" destId="{667AA3F6-0F88-44A6-ABD6-EBBEF8B7B288}" srcOrd="10" destOrd="0" presId="urn:microsoft.com/office/officeart/2005/8/layout/list1"/>
    <dgm:cxn modelId="{9EB61478-0C2B-4100-BAC8-5D914328AC28}" type="presParOf" srcId="{3549BCCE-2D59-4BA1-9407-8D1AF1CE3BF1}" destId="{88781F5C-6DC4-4249-BD8F-B3B9D4A3F00F}" srcOrd="11" destOrd="0" presId="urn:microsoft.com/office/officeart/2005/8/layout/list1"/>
    <dgm:cxn modelId="{5B39D4D4-141F-4EAE-BC5F-D89C05FB86D6}" type="presParOf" srcId="{3549BCCE-2D59-4BA1-9407-8D1AF1CE3BF1}" destId="{A36F423A-E0A7-4337-B78F-7FFFC8C2EE13}" srcOrd="12" destOrd="0" presId="urn:microsoft.com/office/officeart/2005/8/layout/list1"/>
    <dgm:cxn modelId="{083359EE-DE4B-4533-B467-EEF35A0B333E}" type="presParOf" srcId="{A36F423A-E0A7-4337-B78F-7FFFC8C2EE13}" destId="{0F3B9550-3D2A-401C-AE0A-B53D286AA149}" srcOrd="0" destOrd="0" presId="urn:microsoft.com/office/officeart/2005/8/layout/list1"/>
    <dgm:cxn modelId="{58334D94-E03B-4B76-ACA3-B38E66C38E6D}" type="presParOf" srcId="{A36F423A-E0A7-4337-B78F-7FFFC8C2EE13}" destId="{9C55E92F-FE49-413F-9C35-1F9DAE793211}" srcOrd="1" destOrd="0" presId="urn:microsoft.com/office/officeart/2005/8/layout/list1"/>
    <dgm:cxn modelId="{EB3D341B-B318-4ACE-B50F-2547F1513BEA}" type="presParOf" srcId="{3549BCCE-2D59-4BA1-9407-8D1AF1CE3BF1}" destId="{DC607709-009D-4208-9963-2FCBF446DCDC}" srcOrd="13" destOrd="0" presId="urn:microsoft.com/office/officeart/2005/8/layout/list1"/>
    <dgm:cxn modelId="{B804A840-F8B2-4E0A-B5AA-F648456C8CD6}" type="presParOf" srcId="{3549BCCE-2D59-4BA1-9407-8D1AF1CE3BF1}" destId="{E87D0AF8-FCBB-473F-B37C-168ABB3590D2}"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E219C3-F8C1-43D0-929A-BB7798D4F41C}"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s-PE"/>
        </a:p>
      </dgm:t>
    </dgm:pt>
    <dgm:pt modelId="{8722FFA0-EAA7-44B5-8778-20B49A9D97E0}">
      <dgm:prSet phldrT="[Texto]"/>
      <dgm:spPr/>
      <dgm:t>
        <a:bodyPr/>
        <a:lstStyle/>
        <a:p>
          <a:r>
            <a:rPr lang="es-PE" sz="2600" dirty="0">
              <a:latin typeface="Tw Cen MT Condensed" panose="020B0606020104020203" pitchFamily="34" charset="0"/>
            </a:rPr>
            <a:t>Normalidad</a:t>
          </a:r>
        </a:p>
      </dgm:t>
    </dgm:pt>
    <dgm:pt modelId="{3B503A49-F97F-4D32-945F-BCFF4293BE0A}" type="parTrans" cxnId="{C6A0BFE9-10AE-462E-AD51-0DCDC646F4AA}">
      <dgm:prSet/>
      <dgm:spPr/>
      <dgm:t>
        <a:bodyPr/>
        <a:lstStyle/>
        <a:p>
          <a:endParaRPr lang="es-PE"/>
        </a:p>
      </dgm:t>
    </dgm:pt>
    <dgm:pt modelId="{216C2793-85F7-446E-BF66-FB0CEBE03F5D}" type="sibTrans" cxnId="{C6A0BFE9-10AE-462E-AD51-0DCDC646F4AA}">
      <dgm:prSet/>
      <dgm:spPr/>
      <dgm:t>
        <a:bodyPr/>
        <a:lstStyle/>
        <a:p>
          <a:endParaRPr lang="es-PE"/>
        </a:p>
      </dgm:t>
    </dgm:pt>
    <dgm:pt modelId="{856FD11D-B53B-4105-950A-76A099893237}">
      <dgm:prSet phldrT="[Texto]" custT="1"/>
      <dgm:spPr/>
      <dgm:t>
        <a:bodyPr/>
        <a:lstStyle/>
        <a:p>
          <a:r>
            <a:rPr lang="es-ES" sz="1800" dirty="0">
              <a:latin typeface="Tw Cen MT Condensed" panose="020B0606020104020203" pitchFamily="34" charset="0"/>
            </a:rPr>
            <a:t>Los residuales del modelo deben seguir una distribución normal. Esto es crucial para la validez del p-valor.</a:t>
          </a:r>
          <a:endParaRPr lang="es-PE" sz="1800" dirty="0">
            <a:latin typeface="Tw Cen MT Condensed" panose="020B0606020104020203" pitchFamily="34" charset="0"/>
          </a:endParaRPr>
        </a:p>
      </dgm:t>
    </dgm:pt>
    <dgm:pt modelId="{FA89A24E-5343-4565-8DF6-EA788E7B7856}" type="parTrans" cxnId="{DD588BE6-7503-42D2-958C-4D7C5F764F30}">
      <dgm:prSet/>
      <dgm:spPr/>
      <dgm:t>
        <a:bodyPr/>
        <a:lstStyle/>
        <a:p>
          <a:endParaRPr lang="es-PE"/>
        </a:p>
      </dgm:t>
    </dgm:pt>
    <dgm:pt modelId="{1B6898B4-C90B-4D49-ABAA-2F8448B205CA}" type="sibTrans" cxnId="{DD588BE6-7503-42D2-958C-4D7C5F764F30}">
      <dgm:prSet/>
      <dgm:spPr/>
      <dgm:t>
        <a:bodyPr/>
        <a:lstStyle/>
        <a:p>
          <a:endParaRPr lang="es-PE"/>
        </a:p>
      </dgm:t>
    </dgm:pt>
    <dgm:pt modelId="{8E15F3D2-CD36-4538-A06C-13AE7CF7F064}">
      <dgm:prSet phldrT="[Texto]"/>
      <dgm:spPr/>
      <dgm:t>
        <a:bodyPr/>
        <a:lstStyle/>
        <a:p>
          <a:r>
            <a:rPr lang="es-PE" sz="2600" dirty="0">
              <a:latin typeface="Tw Cen MT Condensed" panose="020B0606020104020203" pitchFamily="34" charset="0"/>
            </a:rPr>
            <a:t>Independencia</a:t>
          </a:r>
        </a:p>
      </dgm:t>
    </dgm:pt>
    <dgm:pt modelId="{AE700CB5-9402-4FA5-93A0-5273AF0C4A37}" type="parTrans" cxnId="{53E919C7-BBE0-48D1-9CE7-0A1ADC528713}">
      <dgm:prSet/>
      <dgm:spPr/>
      <dgm:t>
        <a:bodyPr/>
        <a:lstStyle/>
        <a:p>
          <a:endParaRPr lang="es-PE"/>
        </a:p>
      </dgm:t>
    </dgm:pt>
    <dgm:pt modelId="{EAB3463F-721F-4335-9E05-68F4754C55E6}" type="sibTrans" cxnId="{53E919C7-BBE0-48D1-9CE7-0A1ADC528713}">
      <dgm:prSet/>
      <dgm:spPr/>
      <dgm:t>
        <a:bodyPr/>
        <a:lstStyle/>
        <a:p>
          <a:endParaRPr lang="es-PE"/>
        </a:p>
      </dgm:t>
    </dgm:pt>
    <dgm:pt modelId="{6AE3DEA1-3B81-41BC-9EEB-514FD683EEFF}">
      <dgm:prSet phldrT="[Texto]" custT="1"/>
      <dgm:spPr/>
      <dgm:t>
        <a:bodyPr/>
        <a:lstStyle/>
        <a:p>
          <a:r>
            <a:rPr lang="es-ES" sz="1800" dirty="0">
              <a:latin typeface="Tw Cen MT Condensed" panose="020B0606020104020203" pitchFamily="34" charset="0"/>
            </a:rPr>
            <a:t>Las observaciones dentro y entre grupos deben ser independientes. Un diseño experimental robusto asegura esto.</a:t>
          </a:r>
          <a:endParaRPr lang="es-PE" sz="1800" dirty="0">
            <a:latin typeface="Tw Cen MT Condensed" panose="020B0606020104020203" pitchFamily="34" charset="0"/>
          </a:endParaRPr>
        </a:p>
      </dgm:t>
    </dgm:pt>
    <dgm:pt modelId="{2D84F8F8-7D7C-4113-8AD2-70C48F92B16B}" type="sibTrans" cxnId="{64BC5D89-8369-4798-AB1E-E7267116F338}">
      <dgm:prSet/>
      <dgm:spPr/>
      <dgm:t>
        <a:bodyPr/>
        <a:lstStyle/>
        <a:p>
          <a:endParaRPr lang="es-PE"/>
        </a:p>
      </dgm:t>
    </dgm:pt>
    <dgm:pt modelId="{199DAFB3-0103-48DE-981E-FEF6E3A4692C}" type="parTrans" cxnId="{64BC5D89-8369-4798-AB1E-E7267116F338}">
      <dgm:prSet/>
      <dgm:spPr/>
      <dgm:t>
        <a:bodyPr/>
        <a:lstStyle/>
        <a:p>
          <a:endParaRPr lang="es-PE"/>
        </a:p>
      </dgm:t>
    </dgm:pt>
    <dgm:pt modelId="{059DE076-BE37-4C81-A082-395318CD3078}">
      <dgm:prSet phldrT="[Texto]"/>
      <dgm:spPr/>
      <dgm:t>
        <a:bodyPr/>
        <a:lstStyle/>
        <a:p>
          <a:r>
            <a:rPr lang="es-PE" sz="2600" dirty="0">
              <a:latin typeface="Tw Cen MT Condensed" panose="020B0606020104020203" pitchFamily="34" charset="0"/>
            </a:rPr>
            <a:t>Homogeneidad</a:t>
          </a:r>
        </a:p>
      </dgm:t>
    </dgm:pt>
    <dgm:pt modelId="{B6EAA62F-9097-4DF8-85B9-7FFB1B0C1C98}" type="parTrans" cxnId="{D3B50C7D-C70A-4A49-90E3-538AF7BADD09}">
      <dgm:prSet/>
      <dgm:spPr/>
      <dgm:t>
        <a:bodyPr/>
        <a:lstStyle/>
        <a:p>
          <a:endParaRPr lang="es-PE"/>
        </a:p>
      </dgm:t>
    </dgm:pt>
    <dgm:pt modelId="{D0B55C70-A1BB-4DAB-AA6D-D45FF4E005F6}" type="sibTrans" cxnId="{D3B50C7D-C70A-4A49-90E3-538AF7BADD09}">
      <dgm:prSet/>
      <dgm:spPr/>
      <dgm:t>
        <a:bodyPr/>
        <a:lstStyle/>
        <a:p>
          <a:endParaRPr lang="es-PE"/>
        </a:p>
      </dgm:t>
    </dgm:pt>
    <dgm:pt modelId="{BB1E3FAA-5659-42D6-8809-55D91A9D6932}">
      <dgm:prSet phldrT="[Texto]" custT="1"/>
      <dgm:spPr/>
      <dgm:t>
        <a:bodyPr/>
        <a:lstStyle/>
        <a:p>
          <a:r>
            <a:rPr lang="es-ES" sz="1800" dirty="0">
              <a:latin typeface="Tw Cen MT Condensed" panose="020B0606020104020203" pitchFamily="34" charset="0"/>
            </a:rPr>
            <a:t>Es el supuesto estadístico que indica que las varianzas de los errores son constantes a lo largo de los valores de la variable independiente.</a:t>
          </a:r>
          <a:endParaRPr lang="es-PE" sz="1800" dirty="0">
            <a:latin typeface="Tw Cen MT Condensed" panose="020B0606020104020203" pitchFamily="34" charset="0"/>
          </a:endParaRPr>
        </a:p>
      </dgm:t>
    </dgm:pt>
    <dgm:pt modelId="{00E3D6B9-7A27-402F-95B6-C861BB79318F}" type="parTrans" cxnId="{2B449EC1-206B-4DBC-BFFA-1CFAD101084C}">
      <dgm:prSet/>
      <dgm:spPr/>
      <dgm:t>
        <a:bodyPr/>
        <a:lstStyle/>
        <a:p>
          <a:endParaRPr lang="es-PE"/>
        </a:p>
      </dgm:t>
    </dgm:pt>
    <dgm:pt modelId="{928565C3-0423-4D53-8B16-7BF17CBDE450}" type="sibTrans" cxnId="{2B449EC1-206B-4DBC-BFFA-1CFAD101084C}">
      <dgm:prSet/>
      <dgm:spPr/>
      <dgm:t>
        <a:bodyPr/>
        <a:lstStyle/>
        <a:p>
          <a:endParaRPr lang="es-PE"/>
        </a:p>
      </dgm:t>
    </dgm:pt>
    <dgm:pt modelId="{54C51B59-AC3D-4B19-81E0-F6F624A39301}" type="pres">
      <dgm:prSet presAssocID="{45E219C3-F8C1-43D0-929A-BB7798D4F41C}" presName="linear" presStyleCnt="0">
        <dgm:presLayoutVars>
          <dgm:dir/>
          <dgm:resizeHandles val="exact"/>
        </dgm:presLayoutVars>
      </dgm:prSet>
      <dgm:spPr/>
    </dgm:pt>
    <dgm:pt modelId="{01D9CB78-5E67-4993-8803-6B9C855C4FC9}" type="pres">
      <dgm:prSet presAssocID="{8722FFA0-EAA7-44B5-8778-20B49A9D97E0}" presName="comp" presStyleCnt="0"/>
      <dgm:spPr/>
    </dgm:pt>
    <dgm:pt modelId="{7EB910A5-20B0-46EA-8716-F9B2FE60E088}" type="pres">
      <dgm:prSet presAssocID="{8722FFA0-EAA7-44B5-8778-20B49A9D97E0}" presName="box" presStyleLbl="node1" presStyleIdx="0" presStyleCnt="3"/>
      <dgm:spPr/>
    </dgm:pt>
    <dgm:pt modelId="{9B92DE62-2F17-4E63-A581-90DEAD3B1DDE}" type="pres">
      <dgm:prSet presAssocID="{8722FFA0-EAA7-44B5-8778-20B49A9D97E0}" presName="img" presStyleLbl="fgImgPlace1" presStyleIdx="0" presStyleCnt="3"/>
      <dgm:spPr>
        <a:blipFill rotWithShape="1">
          <a:blip xmlns:r="http://schemas.openxmlformats.org/officeDocument/2006/relationships" r:embed="rId1">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t="-20000" b="-20000"/>
          </a:stretch>
        </a:blipFill>
      </dgm:spPr>
    </dgm:pt>
    <dgm:pt modelId="{F82CD10F-9AAC-421C-A8FD-4FB97A559422}" type="pres">
      <dgm:prSet presAssocID="{8722FFA0-EAA7-44B5-8778-20B49A9D97E0}" presName="text" presStyleLbl="node1" presStyleIdx="0" presStyleCnt="3">
        <dgm:presLayoutVars>
          <dgm:bulletEnabled val="1"/>
        </dgm:presLayoutVars>
      </dgm:prSet>
      <dgm:spPr/>
    </dgm:pt>
    <dgm:pt modelId="{0D57304D-1AE5-4C39-BEE2-C03330522A38}" type="pres">
      <dgm:prSet presAssocID="{216C2793-85F7-446E-BF66-FB0CEBE03F5D}" presName="spacer" presStyleCnt="0"/>
      <dgm:spPr/>
    </dgm:pt>
    <dgm:pt modelId="{0661F0BD-0548-474C-880E-FA7F0D1EFF86}" type="pres">
      <dgm:prSet presAssocID="{059DE076-BE37-4C81-A082-395318CD3078}" presName="comp" presStyleCnt="0"/>
      <dgm:spPr/>
    </dgm:pt>
    <dgm:pt modelId="{04221569-0C98-4F07-97F6-57454C089896}" type="pres">
      <dgm:prSet presAssocID="{059DE076-BE37-4C81-A082-395318CD3078}" presName="box" presStyleLbl="node1" presStyleIdx="1" presStyleCnt="3"/>
      <dgm:spPr/>
    </dgm:pt>
    <dgm:pt modelId="{08533539-814A-47C2-8F29-F9A1F553DE8D}" type="pres">
      <dgm:prSet presAssocID="{059DE076-BE37-4C81-A082-395318CD3078}" presName="img" presStyleLbl="fgImgPlace1" presStyleIdx="1" presStyleCnt="3"/>
      <dgm:spPr>
        <a:blipFill rotWithShape="1">
          <a:blip xmlns:r="http://schemas.openxmlformats.org/officeDocument/2006/relationships" r:embed="rId2">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l="-31000" r="-31000"/>
          </a:stretch>
        </a:blipFill>
      </dgm:spPr>
    </dgm:pt>
    <dgm:pt modelId="{082C9B19-8867-49C6-9281-B1754C7DCAB5}" type="pres">
      <dgm:prSet presAssocID="{059DE076-BE37-4C81-A082-395318CD3078}" presName="text" presStyleLbl="node1" presStyleIdx="1" presStyleCnt="3">
        <dgm:presLayoutVars>
          <dgm:bulletEnabled val="1"/>
        </dgm:presLayoutVars>
      </dgm:prSet>
      <dgm:spPr/>
    </dgm:pt>
    <dgm:pt modelId="{7318DF0A-D58C-4848-AF0E-C2366F80C24D}" type="pres">
      <dgm:prSet presAssocID="{D0B55C70-A1BB-4DAB-AA6D-D45FF4E005F6}" presName="spacer" presStyleCnt="0"/>
      <dgm:spPr/>
    </dgm:pt>
    <dgm:pt modelId="{DBFCC8E7-F1B4-4AE1-AA9E-900D5976ACF4}" type="pres">
      <dgm:prSet presAssocID="{8E15F3D2-CD36-4538-A06C-13AE7CF7F064}" presName="comp" presStyleCnt="0"/>
      <dgm:spPr/>
    </dgm:pt>
    <dgm:pt modelId="{EFF62E95-270E-4C83-9874-70AA4EEF764D}" type="pres">
      <dgm:prSet presAssocID="{8E15F3D2-CD36-4538-A06C-13AE7CF7F064}" presName="box" presStyleLbl="node1" presStyleIdx="2" presStyleCnt="3"/>
      <dgm:spPr/>
    </dgm:pt>
    <dgm:pt modelId="{ADAC189B-5813-4555-9E24-545DCE834085}" type="pres">
      <dgm:prSet presAssocID="{8E15F3D2-CD36-4538-A06C-13AE7CF7F064}" presName="img" presStyleLbl="fgImgPlace1" presStyleIdx="2" presStyleCnt="3"/>
      <dgm:spPr>
        <a:blipFill rotWithShape="1">
          <a:blip xmlns:r="http://schemas.openxmlformats.org/officeDocument/2006/relationships" r:embed="rId3">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l="-31000" r="-31000"/>
          </a:stretch>
        </a:blipFill>
      </dgm:spPr>
    </dgm:pt>
    <dgm:pt modelId="{4FC22426-8416-46D8-87EC-BAD90FCEB515}" type="pres">
      <dgm:prSet presAssocID="{8E15F3D2-CD36-4538-A06C-13AE7CF7F064}" presName="text" presStyleLbl="node1" presStyleIdx="2" presStyleCnt="3">
        <dgm:presLayoutVars>
          <dgm:bulletEnabled val="1"/>
        </dgm:presLayoutVars>
      </dgm:prSet>
      <dgm:spPr/>
    </dgm:pt>
  </dgm:ptLst>
  <dgm:cxnLst>
    <dgm:cxn modelId="{87C2041D-C49E-484E-B1AE-C01C43A822B9}" type="presOf" srcId="{059DE076-BE37-4C81-A082-395318CD3078}" destId="{082C9B19-8867-49C6-9281-B1754C7DCAB5}" srcOrd="1" destOrd="0" presId="urn:microsoft.com/office/officeart/2005/8/layout/vList4"/>
    <dgm:cxn modelId="{7C3CBA1D-BBB3-4358-8FCB-9FD5D8E8AAF6}" type="presOf" srcId="{8E15F3D2-CD36-4538-A06C-13AE7CF7F064}" destId="{4FC22426-8416-46D8-87EC-BAD90FCEB515}" srcOrd="1" destOrd="0" presId="urn:microsoft.com/office/officeart/2005/8/layout/vList4"/>
    <dgm:cxn modelId="{1CEE7467-EBE2-4076-80B3-4AC729D83E74}" type="presOf" srcId="{BB1E3FAA-5659-42D6-8809-55D91A9D6932}" destId="{082C9B19-8867-49C6-9281-B1754C7DCAB5}" srcOrd="1" destOrd="1" presId="urn:microsoft.com/office/officeart/2005/8/layout/vList4"/>
    <dgm:cxn modelId="{D96F6451-B052-4AA8-A7A2-D5B3E5FA1D4D}" type="presOf" srcId="{6AE3DEA1-3B81-41BC-9EEB-514FD683EEFF}" destId="{EFF62E95-270E-4C83-9874-70AA4EEF764D}" srcOrd="0" destOrd="1" presId="urn:microsoft.com/office/officeart/2005/8/layout/vList4"/>
    <dgm:cxn modelId="{293F6C57-31AA-428D-91BC-FCDDF788B712}" type="presOf" srcId="{856FD11D-B53B-4105-950A-76A099893237}" destId="{7EB910A5-20B0-46EA-8716-F9B2FE60E088}" srcOrd="0" destOrd="1" presId="urn:microsoft.com/office/officeart/2005/8/layout/vList4"/>
    <dgm:cxn modelId="{0BCE067B-44E8-4E8B-B253-F77834C28153}" type="presOf" srcId="{6AE3DEA1-3B81-41BC-9EEB-514FD683EEFF}" destId="{4FC22426-8416-46D8-87EC-BAD90FCEB515}" srcOrd="1" destOrd="1" presId="urn:microsoft.com/office/officeart/2005/8/layout/vList4"/>
    <dgm:cxn modelId="{D3B50C7D-C70A-4A49-90E3-538AF7BADD09}" srcId="{45E219C3-F8C1-43D0-929A-BB7798D4F41C}" destId="{059DE076-BE37-4C81-A082-395318CD3078}" srcOrd="1" destOrd="0" parTransId="{B6EAA62F-9097-4DF8-85B9-7FFB1B0C1C98}" sibTransId="{D0B55C70-A1BB-4DAB-AA6D-D45FF4E005F6}"/>
    <dgm:cxn modelId="{4E96A688-9F09-4D50-ADAF-B65BF349720F}" type="presOf" srcId="{8722FFA0-EAA7-44B5-8778-20B49A9D97E0}" destId="{7EB910A5-20B0-46EA-8716-F9B2FE60E088}" srcOrd="0" destOrd="0" presId="urn:microsoft.com/office/officeart/2005/8/layout/vList4"/>
    <dgm:cxn modelId="{64BC5D89-8369-4798-AB1E-E7267116F338}" srcId="{8E15F3D2-CD36-4538-A06C-13AE7CF7F064}" destId="{6AE3DEA1-3B81-41BC-9EEB-514FD683EEFF}" srcOrd="0" destOrd="0" parTransId="{199DAFB3-0103-48DE-981E-FEF6E3A4692C}" sibTransId="{2D84F8F8-7D7C-4113-8AD2-70C48F92B16B}"/>
    <dgm:cxn modelId="{4CE9F598-2D33-481A-987C-7F503E8D5591}" type="presOf" srcId="{8722FFA0-EAA7-44B5-8778-20B49A9D97E0}" destId="{F82CD10F-9AAC-421C-A8FD-4FB97A559422}" srcOrd="1" destOrd="0" presId="urn:microsoft.com/office/officeart/2005/8/layout/vList4"/>
    <dgm:cxn modelId="{3E6669A6-50C8-4787-A0E3-4EB3BF50399D}" type="presOf" srcId="{45E219C3-F8C1-43D0-929A-BB7798D4F41C}" destId="{54C51B59-AC3D-4B19-81E0-F6F624A39301}" srcOrd="0" destOrd="0" presId="urn:microsoft.com/office/officeart/2005/8/layout/vList4"/>
    <dgm:cxn modelId="{732B50AC-CE21-4167-A6A7-C13DF2533F81}" type="presOf" srcId="{BB1E3FAA-5659-42D6-8809-55D91A9D6932}" destId="{04221569-0C98-4F07-97F6-57454C089896}" srcOrd="0" destOrd="1" presId="urn:microsoft.com/office/officeart/2005/8/layout/vList4"/>
    <dgm:cxn modelId="{4DA82FBB-2A21-4D85-9FA1-4336AEB42349}" type="presOf" srcId="{8E15F3D2-CD36-4538-A06C-13AE7CF7F064}" destId="{EFF62E95-270E-4C83-9874-70AA4EEF764D}" srcOrd="0" destOrd="0" presId="urn:microsoft.com/office/officeart/2005/8/layout/vList4"/>
    <dgm:cxn modelId="{A503ACBE-0C33-414C-8377-91CE830B5A09}" type="presOf" srcId="{059DE076-BE37-4C81-A082-395318CD3078}" destId="{04221569-0C98-4F07-97F6-57454C089896}" srcOrd="0" destOrd="0" presId="urn:microsoft.com/office/officeart/2005/8/layout/vList4"/>
    <dgm:cxn modelId="{2B449EC1-206B-4DBC-BFFA-1CFAD101084C}" srcId="{059DE076-BE37-4C81-A082-395318CD3078}" destId="{BB1E3FAA-5659-42D6-8809-55D91A9D6932}" srcOrd="0" destOrd="0" parTransId="{00E3D6B9-7A27-402F-95B6-C861BB79318F}" sibTransId="{928565C3-0423-4D53-8B16-7BF17CBDE450}"/>
    <dgm:cxn modelId="{53E919C7-BBE0-48D1-9CE7-0A1ADC528713}" srcId="{45E219C3-F8C1-43D0-929A-BB7798D4F41C}" destId="{8E15F3D2-CD36-4538-A06C-13AE7CF7F064}" srcOrd="2" destOrd="0" parTransId="{AE700CB5-9402-4FA5-93A0-5273AF0C4A37}" sibTransId="{EAB3463F-721F-4335-9E05-68F4754C55E6}"/>
    <dgm:cxn modelId="{DD588BE6-7503-42D2-958C-4D7C5F764F30}" srcId="{8722FFA0-EAA7-44B5-8778-20B49A9D97E0}" destId="{856FD11D-B53B-4105-950A-76A099893237}" srcOrd="0" destOrd="0" parTransId="{FA89A24E-5343-4565-8DF6-EA788E7B7856}" sibTransId="{1B6898B4-C90B-4D49-ABAA-2F8448B205CA}"/>
    <dgm:cxn modelId="{C6A0BFE9-10AE-462E-AD51-0DCDC646F4AA}" srcId="{45E219C3-F8C1-43D0-929A-BB7798D4F41C}" destId="{8722FFA0-EAA7-44B5-8778-20B49A9D97E0}" srcOrd="0" destOrd="0" parTransId="{3B503A49-F97F-4D32-945F-BCFF4293BE0A}" sibTransId="{216C2793-85F7-446E-BF66-FB0CEBE03F5D}"/>
    <dgm:cxn modelId="{96CD22F3-CD83-4D6C-A197-0D664281755D}" type="presOf" srcId="{856FD11D-B53B-4105-950A-76A099893237}" destId="{F82CD10F-9AAC-421C-A8FD-4FB97A559422}" srcOrd="1" destOrd="1" presId="urn:microsoft.com/office/officeart/2005/8/layout/vList4"/>
    <dgm:cxn modelId="{592F5758-0C39-4703-AA90-BD1347642223}" type="presParOf" srcId="{54C51B59-AC3D-4B19-81E0-F6F624A39301}" destId="{01D9CB78-5E67-4993-8803-6B9C855C4FC9}" srcOrd="0" destOrd="0" presId="urn:microsoft.com/office/officeart/2005/8/layout/vList4"/>
    <dgm:cxn modelId="{1A4254C8-73A1-44DF-ACD0-37396B49E795}" type="presParOf" srcId="{01D9CB78-5E67-4993-8803-6B9C855C4FC9}" destId="{7EB910A5-20B0-46EA-8716-F9B2FE60E088}" srcOrd="0" destOrd="0" presId="urn:microsoft.com/office/officeart/2005/8/layout/vList4"/>
    <dgm:cxn modelId="{1192B020-9F75-448A-A109-6AAC89ACC05B}" type="presParOf" srcId="{01D9CB78-5E67-4993-8803-6B9C855C4FC9}" destId="{9B92DE62-2F17-4E63-A581-90DEAD3B1DDE}" srcOrd="1" destOrd="0" presId="urn:microsoft.com/office/officeart/2005/8/layout/vList4"/>
    <dgm:cxn modelId="{F0EFAAE0-21AB-47E9-8304-09351EDF3A7B}" type="presParOf" srcId="{01D9CB78-5E67-4993-8803-6B9C855C4FC9}" destId="{F82CD10F-9AAC-421C-A8FD-4FB97A559422}" srcOrd="2" destOrd="0" presId="urn:microsoft.com/office/officeart/2005/8/layout/vList4"/>
    <dgm:cxn modelId="{2A4DB8B4-6CCC-4DC5-ABD8-6941C9D92DA2}" type="presParOf" srcId="{54C51B59-AC3D-4B19-81E0-F6F624A39301}" destId="{0D57304D-1AE5-4C39-BEE2-C03330522A38}" srcOrd="1" destOrd="0" presId="urn:microsoft.com/office/officeart/2005/8/layout/vList4"/>
    <dgm:cxn modelId="{3ABAEECF-07CF-449E-A706-3B7E214A0F39}" type="presParOf" srcId="{54C51B59-AC3D-4B19-81E0-F6F624A39301}" destId="{0661F0BD-0548-474C-880E-FA7F0D1EFF86}" srcOrd="2" destOrd="0" presId="urn:microsoft.com/office/officeart/2005/8/layout/vList4"/>
    <dgm:cxn modelId="{7CD1FE31-78FF-4E45-9343-0A5E36F25FEA}" type="presParOf" srcId="{0661F0BD-0548-474C-880E-FA7F0D1EFF86}" destId="{04221569-0C98-4F07-97F6-57454C089896}" srcOrd="0" destOrd="0" presId="urn:microsoft.com/office/officeart/2005/8/layout/vList4"/>
    <dgm:cxn modelId="{28EB40C4-01C2-4486-BB9A-EE7E642F66D9}" type="presParOf" srcId="{0661F0BD-0548-474C-880E-FA7F0D1EFF86}" destId="{08533539-814A-47C2-8F29-F9A1F553DE8D}" srcOrd="1" destOrd="0" presId="urn:microsoft.com/office/officeart/2005/8/layout/vList4"/>
    <dgm:cxn modelId="{0EFCDD0B-D5F9-41ED-819C-6A9E13FFE2F4}" type="presParOf" srcId="{0661F0BD-0548-474C-880E-FA7F0D1EFF86}" destId="{082C9B19-8867-49C6-9281-B1754C7DCAB5}" srcOrd="2" destOrd="0" presId="urn:microsoft.com/office/officeart/2005/8/layout/vList4"/>
    <dgm:cxn modelId="{226DAC77-D124-4E82-B8A2-3C124B682BB2}" type="presParOf" srcId="{54C51B59-AC3D-4B19-81E0-F6F624A39301}" destId="{7318DF0A-D58C-4848-AF0E-C2366F80C24D}" srcOrd="3" destOrd="0" presId="urn:microsoft.com/office/officeart/2005/8/layout/vList4"/>
    <dgm:cxn modelId="{9A0E9B53-1898-446D-B2C6-39C20D3A553F}" type="presParOf" srcId="{54C51B59-AC3D-4B19-81E0-F6F624A39301}" destId="{DBFCC8E7-F1B4-4AE1-AA9E-900D5976ACF4}" srcOrd="4" destOrd="0" presId="urn:microsoft.com/office/officeart/2005/8/layout/vList4"/>
    <dgm:cxn modelId="{62C3FCFB-C9A7-44CE-9D1F-ACFE40942750}" type="presParOf" srcId="{DBFCC8E7-F1B4-4AE1-AA9E-900D5976ACF4}" destId="{EFF62E95-270E-4C83-9874-70AA4EEF764D}" srcOrd="0" destOrd="0" presId="urn:microsoft.com/office/officeart/2005/8/layout/vList4"/>
    <dgm:cxn modelId="{C4CAB273-6ABB-433D-9489-CFB7CFE2FB69}" type="presParOf" srcId="{DBFCC8E7-F1B4-4AE1-AA9E-900D5976ACF4}" destId="{ADAC189B-5813-4555-9E24-545DCE834085}" srcOrd="1" destOrd="0" presId="urn:microsoft.com/office/officeart/2005/8/layout/vList4"/>
    <dgm:cxn modelId="{4CC37A14-6875-48EA-B5EF-62C4EBA32A2E}" type="presParOf" srcId="{DBFCC8E7-F1B4-4AE1-AA9E-900D5976ACF4}" destId="{4FC22426-8416-46D8-87EC-BAD90FCEB515}" srcOrd="2" destOrd="0" presId="urn:microsoft.com/office/officeart/2005/8/layout/vList4"/>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3BE6ECD-AE93-45CF-9041-8B91D86068E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PE"/>
        </a:p>
      </dgm:t>
    </dgm:pt>
    <dgm:pt modelId="{DAB7A83E-6DCC-42D9-A931-A2C19A202CDE}">
      <dgm:prSet phldrT="[Texto]"/>
      <dgm:spPr/>
      <dgm:t>
        <a:bodyPr/>
        <a:lstStyle/>
        <a:p>
          <a:r>
            <a:rPr lang="es-PE" dirty="0">
              <a:latin typeface="Tw Cen MT Condensed" panose="020B0606020104020203" pitchFamily="34" charset="0"/>
            </a:rPr>
            <a:t>Distribución normal </a:t>
          </a:r>
        </a:p>
      </dgm:t>
    </dgm:pt>
    <dgm:pt modelId="{64E45144-3EF7-4A70-A623-50710AB04C5D}" type="parTrans" cxnId="{2ACB32FF-6F53-4165-94BE-AB59D856EBFF}">
      <dgm:prSet/>
      <dgm:spPr/>
      <dgm:t>
        <a:bodyPr/>
        <a:lstStyle/>
        <a:p>
          <a:endParaRPr lang="es-PE"/>
        </a:p>
      </dgm:t>
    </dgm:pt>
    <dgm:pt modelId="{C541E087-AE41-4D92-93B1-F7D117278CEA}" type="sibTrans" cxnId="{2ACB32FF-6F53-4165-94BE-AB59D856EBFF}">
      <dgm:prSet/>
      <dgm:spPr/>
      <dgm:t>
        <a:bodyPr/>
        <a:lstStyle/>
        <a:p>
          <a:endParaRPr lang="es-PE"/>
        </a:p>
      </dgm:t>
    </dgm:pt>
    <dgm:pt modelId="{BAF77F94-4801-4405-A40D-18A6964F6351}">
      <dgm:prSet phldrT="[Texto]"/>
      <dgm:spPr/>
      <dgm:t>
        <a:bodyPr/>
        <a:lstStyle/>
        <a:p>
          <a:r>
            <a:rPr lang="es-PE" dirty="0">
              <a:latin typeface="Tw Cen MT Condensed" panose="020B0606020104020203" pitchFamily="34" charset="0"/>
            </a:rPr>
            <a:t>Homocedasticidad</a:t>
          </a:r>
        </a:p>
      </dgm:t>
    </dgm:pt>
    <dgm:pt modelId="{DEDA8472-ED9D-487D-AC55-1279161A51BB}" type="parTrans" cxnId="{E92727AD-C6A8-41A4-ADBE-98CA25649FCB}">
      <dgm:prSet/>
      <dgm:spPr/>
      <dgm:t>
        <a:bodyPr/>
        <a:lstStyle/>
        <a:p>
          <a:endParaRPr lang="es-PE"/>
        </a:p>
      </dgm:t>
    </dgm:pt>
    <dgm:pt modelId="{D0CAE9A9-F77A-49F9-9E61-4E2B73405783}" type="sibTrans" cxnId="{E92727AD-C6A8-41A4-ADBE-98CA25649FCB}">
      <dgm:prSet/>
      <dgm:spPr/>
      <dgm:t>
        <a:bodyPr/>
        <a:lstStyle/>
        <a:p>
          <a:endParaRPr lang="es-PE"/>
        </a:p>
      </dgm:t>
    </dgm:pt>
    <dgm:pt modelId="{C677E5B4-9CBF-4F0C-BF03-6E4604E079F4}">
      <dgm:prSet phldrT="[Texto]"/>
      <dgm:spPr/>
      <dgm:t>
        <a:bodyPr/>
        <a:lstStyle/>
        <a:p>
          <a:r>
            <a:rPr lang="es-PE" dirty="0">
              <a:latin typeface="Tw Cen MT Condensed" panose="020B0606020104020203" pitchFamily="34" charset="0"/>
            </a:rPr>
            <a:t>Esfericidad</a:t>
          </a:r>
          <a:r>
            <a:rPr lang="es-PE" dirty="0"/>
            <a:t> </a:t>
          </a:r>
        </a:p>
      </dgm:t>
    </dgm:pt>
    <dgm:pt modelId="{DF520B91-A387-42A1-9390-357087BF56C5}" type="parTrans" cxnId="{71AEEC04-4A1A-4E86-8D63-8487F6955F7E}">
      <dgm:prSet/>
      <dgm:spPr/>
      <dgm:t>
        <a:bodyPr/>
        <a:lstStyle/>
        <a:p>
          <a:endParaRPr lang="es-PE"/>
        </a:p>
      </dgm:t>
    </dgm:pt>
    <dgm:pt modelId="{778E2B37-5CDA-4753-BF29-A09E6C26047E}" type="sibTrans" cxnId="{71AEEC04-4A1A-4E86-8D63-8487F6955F7E}">
      <dgm:prSet/>
      <dgm:spPr/>
      <dgm:t>
        <a:bodyPr/>
        <a:lstStyle/>
        <a:p>
          <a:endParaRPr lang="es-PE"/>
        </a:p>
      </dgm:t>
    </dgm:pt>
    <dgm:pt modelId="{E0880B76-C12A-424B-9F88-7680350DA51C}">
      <dgm:prSet/>
      <dgm:spPr/>
      <dgm:t>
        <a:bodyPr/>
        <a:lstStyle/>
        <a:p>
          <a:r>
            <a:rPr lang="es-ES" dirty="0">
              <a:latin typeface="Tw Cen MT Condensed" panose="020B0606020104020203" pitchFamily="34" charset="0"/>
            </a:rPr>
            <a:t>ANOVA es bastante robusto aun cuando existe cierta falta de normalidad</a:t>
          </a:r>
          <a:endParaRPr lang="es-PE" dirty="0">
            <a:latin typeface="Tw Cen MT Condensed" panose="020B0606020104020203" pitchFamily="34" charset="0"/>
          </a:endParaRPr>
        </a:p>
      </dgm:t>
    </dgm:pt>
    <dgm:pt modelId="{43BC2081-4F99-4562-916E-CA6D175321DD}" type="parTrans" cxnId="{5A1777F3-1E28-41CA-8C06-E0D451123784}">
      <dgm:prSet/>
      <dgm:spPr/>
      <dgm:t>
        <a:bodyPr/>
        <a:lstStyle/>
        <a:p>
          <a:endParaRPr lang="es-PE"/>
        </a:p>
      </dgm:t>
    </dgm:pt>
    <dgm:pt modelId="{D540B18F-6537-4708-94F1-6AA057480859}" type="sibTrans" cxnId="{5A1777F3-1E28-41CA-8C06-E0D451123784}">
      <dgm:prSet/>
      <dgm:spPr/>
      <dgm:t>
        <a:bodyPr/>
        <a:lstStyle/>
        <a:p>
          <a:endParaRPr lang="es-PE"/>
        </a:p>
      </dgm:t>
    </dgm:pt>
    <dgm:pt modelId="{65DE5F20-9AA1-4AB4-92DF-B3E06D11E6BA}">
      <dgm:prSet/>
      <dgm:spPr/>
      <dgm:t>
        <a:bodyPr/>
        <a:lstStyle/>
        <a:p>
          <a:r>
            <a:rPr lang="es-ES" dirty="0">
              <a:latin typeface="Tw Cen MT Condensed" panose="020B0606020104020203" pitchFamily="34" charset="0"/>
            </a:rPr>
            <a:t>ANOVA es bastante robusto a la falta de homocedasticidad si el diseño es equilibrado (mismo número de observaciones por grupo)</a:t>
          </a:r>
          <a:endParaRPr lang="es-PE" dirty="0">
            <a:latin typeface="Tw Cen MT Condensed" panose="020B0606020104020203" pitchFamily="34" charset="0"/>
          </a:endParaRPr>
        </a:p>
      </dgm:t>
    </dgm:pt>
    <dgm:pt modelId="{8873BEB3-C614-470A-9A49-2341328AC738}" type="parTrans" cxnId="{AC51245F-02EC-4743-9DCF-21F6C6449A47}">
      <dgm:prSet/>
      <dgm:spPr/>
      <dgm:t>
        <a:bodyPr/>
        <a:lstStyle/>
        <a:p>
          <a:endParaRPr lang="es-PE"/>
        </a:p>
      </dgm:t>
    </dgm:pt>
    <dgm:pt modelId="{F7966878-63CD-4BDC-857E-A8A6674F17EC}" type="sibTrans" cxnId="{AC51245F-02EC-4743-9DCF-21F6C6449A47}">
      <dgm:prSet/>
      <dgm:spPr/>
      <dgm:t>
        <a:bodyPr/>
        <a:lstStyle/>
        <a:p>
          <a:endParaRPr lang="es-PE"/>
        </a:p>
      </dgm:t>
    </dgm:pt>
    <dgm:pt modelId="{EF4CCCF9-0104-40B4-AE32-E44F9E3977CE}">
      <dgm:prSet/>
      <dgm:spPr/>
      <dgm:t>
        <a:bodyPr/>
        <a:lstStyle/>
        <a:p>
          <a:r>
            <a:rPr lang="es-ES" dirty="0">
              <a:latin typeface="Tw Cen MT Condensed" panose="020B0606020104020203" pitchFamily="34" charset="0"/>
            </a:rPr>
            <a:t>Se realiza después del ANOVA, </a:t>
          </a:r>
          <a:r>
            <a:rPr lang="es-ES" dirty="0" err="1">
              <a:latin typeface="Tw Cen MT Condensed" panose="020B0606020104020203" pitchFamily="34" charset="0"/>
            </a:rPr>
            <a:t>atraves</a:t>
          </a:r>
          <a:r>
            <a:rPr lang="es-ES" dirty="0">
              <a:latin typeface="Tw Cen MT Condensed" panose="020B0606020104020203" pitchFamily="34" charset="0"/>
            </a:rPr>
            <a:t> del test de Mauchly y las correcciones de </a:t>
          </a:r>
          <a:r>
            <a:rPr lang="es-ES" dirty="0" err="1">
              <a:latin typeface="Tw Cen MT Condensed" panose="020B0606020104020203" pitchFamily="34" charset="0"/>
            </a:rPr>
            <a:t>Greenhouse-Geisser</a:t>
          </a:r>
          <a:r>
            <a:rPr lang="es-ES" dirty="0">
              <a:latin typeface="Tw Cen MT Condensed" panose="020B0606020104020203" pitchFamily="34" charset="0"/>
            </a:rPr>
            <a:t> y la de </a:t>
          </a:r>
          <a:r>
            <a:rPr lang="es-ES" dirty="0" err="1">
              <a:latin typeface="Tw Cen MT Condensed" panose="020B0606020104020203" pitchFamily="34" charset="0"/>
            </a:rPr>
            <a:t>Huynh-Feldt</a:t>
          </a:r>
          <a:endParaRPr lang="es-PE" dirty="0">
            <a:latin typeface="Tw Cen MT Condensed" panose="020B0606020104020203" pitchFamily="34" charset="0"/>
          </a:endParaRPr>
        </a:p>
      </dgm:t>
    </dgm:pt>
    <dgm:pt modelId="{C3A15F6C-F108-4433-9D70-D59119000542}" type="parTrans" cxnId="{DFB6EEDD-FEC9-4DE8-A1AD-3BCD57C43E50}">
      <dgm:prSet/>
      <dgm:spPr/>
      <dgm:t>
        <a:bodyPr/>
        <a:lstStyle/>
        <a:p>
          <a:endParaRPr lang="es-PE"/>
        </a:p>
      </dgm:t>
    </dgm:pt>
    <dgm:pt modelId="{39A189BC-8396-43C7-BD6B-4DAD1808589D}" type="sibTrans" cxnId="{DFB6EEDD-FEC9-4DE8-A1AD-3BCD57C43E50}">
      <dgm:prSet/>
      <dgm:spPr/>
      <dgm:t>
        <a:bodyPr/>
        <a:lstStyle/>
        <a:p>
          <a:endParaRPr lang="es-PE"/>
        </a:p>
      </dgm:t>
    </dgm:pt>
    <dgm:pt modelId="{1E4D1CE8-7E7C-4ABC-81F0-0BF9BE77E957}" type="pres">
      <dgm:prSet presAssocID="{73BE6ECD-AE93-45CF-9041-8B91D86068EF}" presName="linear" presStyleCnt="0">
        <dgm:presLayoutVars>
          <dgm:dir/>
          <dgm:animLvl val="lvl"/>
          <dgm:resizeHandles val="exact"/>
        </dgm:presLayoutVars>
      </dgm:prSet>
      <dgm:spPr/>
    </dgm:pt>
    <dgm:pt modelId="{CB12C6F2-B320-4FC5-9F06-D1C56A6A3689}" type="pres">
      <dgm:prSet presAssocID="{DAB7A83E-6DCC-42D9-A931-A2C19A202CDE}" presName="parentLin" presStyleCnt="0"/>
      <dgm:spPr/>
    </dgm:pt>
    <dgm:pt modelId="{F34B590F-9064-4923-9D9C-8095F20E95E0}" type="pres">
      <dgm:prSet presAssocID="{DAB7A83E-6DCC-42D9-A931-A2C19A202CDE}" presName="parentLeftMargin" presStyleLbl="node1" presStyleIdx="0" presStyleCnt="3"/>
      <dgm:spPr/>
    </dgm:pt>
    <dgm:pt modelId="{97EF7BF5-B851-4E3A-966E-F2D6C04CE258}" type="pres">
      <dgm:prSet presAssocID="{DAB7A83E-6DCC-42D9-A931-A2C19A202CDE}" presName="parentText" presStyleLbl="node1" presStyleIdx="0" presStyleCnt="3">
        <dgm:presLayoutVars>
          <dgm:chMax val="0"/>
          <dgm:bulletEnabled val="1"/>
        </dgm:presLayoutVars>
      </dgm:prSet>
      <dgm:spPr/>
    </dgm:pt>
    <dgm:pt modelId="{85B5F62F-A965-41F9-9FB5-54D58D9932C5}" type="pres">
      <dgm:prSet presAssocID="{DAB7A83E-6DCC-42D9-A931-A2C19A202CDE}" presName="negativeSpace" presStyleCnt="0"/>
      <dgm:spPr/>
    </dgm:pt>
    <dgm:pt modelId="{2078DC6E-B95E-4F9D-ABA9-D7573EE2EDC5}" type="pres">
      <dgm:prSet presAssocID="{DAB7A83E-6DCC-42D9-A931-A2C19A202CDE}" presName="childText" presStyleLbl="conFgAcc1" presStyleIdx="0" presStyleCnt="3">
        <dgm:presLayoutVars>
          <dgm:bulletEnabled val="1"/>
        </dgm:presLayoutVars>
      </dgm:prSet>
      <dgm:spPr/>
    </dgm:pt>
    <dgm:pt modelId="{7D20E601-92A2-44DE-8712-A45889818C73}" type="pres">
      <dgm:prSet presAssocID="{C541E087-AE41-4D92-93B1-F7D117278CEA}" presName="spaceBetweenRectangles" presStyleCnt="0"/>
      <dgm:spPr/>
    </dgm:pt>
    <dgm:pt modelId="{158F6980-5E2E-4E41-A197-7B64D6D7B6F2}" type="pres">
      <dgm:prSet presAssocID="{BAF77F94-4801-4405-A40D-18A6964F6351}" presName="parentLin" presStyleCnt="0"/>
      <dgm:spPr/>
    </dgm:pt>
    <dgm:pt modelId="{A5386EA4-3031-4FD4-9FDA-57976DA15C2F}" type="pres">
      <dgm:prSet presAssocID="{BAF77F94-4801-4405-A40D-18A6964F6351}" presName="parentLeftMargin" presStyleLbl="node1" presStyleIdx="0" presStyleCnt="3"/>
      <dgm:spPr/>
    </dgm:pt>
    <dgm:pt modelId="{938673D3-0727-46F7-8253-87664FC70054}" type="pres">
      <dgm:prSet presAssocID="{BAF77F94-4801-4405-A40D-18A6964F6351}" presName="parentText" presStyleLbl="node1" presStyleIdx="1" presStyleCnt="3" custLinFactNeighborX="9558" custLinFactNeighborY="-1630">
        <dgm:presLayoutVars>
          <dgm:chMax val="0"/>
          <dgm:bulletEnabled val="1"/>
        </dgm:presLayoutVars>
      </dgm:prSet>
      <dgm:spPr/>
    </dgm:pt>
    <dgm:pt modelId="{ACF54528-7313-4479-AC0D-DE616E3EA6D6}" type="pres">
      <dgm:prSet presAssocID="{BAF77F94-4801-4405-A40D-18A6964F6351}" presName="negativeSpace" presStyleCnt="0"/>
      <dgm:spPr/>
    </dgm:pt>
    <dgm:pt modelId="{3AB3E4E1-16D0-4C7C-9B73-B96C402083CD}" type="pres">
      <dgm:prSet presAssocID="{BAF77F94-4801-4405-A40D-18A6964F6351}" presName="childText" presStyleLbl="conFgAcc1" presStyleIdx="1" presStyleCnt="3" custLinFactNeighborY="-17825">
        <dgm:presLayoutVars>
          <dgm:bulletEnabled val="1"/>
        </dgm:presLayoutVars>
      </dgm:prSet>
      <dgm:spPr/>
    </dgm:pt>
    <dgm:pt modelId="{16E0AF52-4A3A-4C50-897F-DC6619A570BF}" type="pres">
      <dgm:prSet presAssocID="{D0CAE9A9-F77A-49F9-9E61-4E2B73405783}" presName="spaceBetweenRectangles" presStyleCnt="0"/>
      <dgm:spPr/>
    </dgm:pt>
    <dgm:pt modelId="{9D53CAF8-A68C-4D43-B241-9D164D75522E}" type="pres">
      <dgm:prSet presAssocID="{C677E5B4-9CBF-4F0C-BF03-6E4604E079F4}" presName="parentLin" presStyleCnt="0"/>
      <dgm:spPr/>
    </dgm:pt>
    <dgm:pt modelId="{D168BC38-2BA3-43FC-A7BE-FD054A0D42EF}" type="pres">
      <dgm:prSet presAssocID="{C677E5B4-9CBF-4F0C-BF03-6E4604E079F4}" presName="parentLeftMargin" presStyleLbl="node1" presStyleIdx="1" presStyleCnt="3"/>
      <dgm:spPr/>
    </dgm:pt>
    <dgm:pt modelId="{CB5F3401-38A4-41E3-8B98-86446E31EF34}" type="pres">
      <dgm:prSet presAssocID="{C677E5B4-9CBF-4F0C-BF03-6E4604E079F4}" presName="parentText" presStyleLbl="node1" presStyleIdx="2" presStyleCnt="3">
        <dgm:presLayoutVars>
          <dgm:chMax val="0"/>
          <dgm:bulletEnabled val="1"/>
        </dgm:presLayoutVars>
      </dgm:prSet>
      <dgm:spPr/>
    </dgm:pt>
    <dgm:pt modelId="{C7D4E9C7-7351-4CF8-8038-13E634FF5458}" type="pres">
      <dgm:prSet presAssocID="{C677E5B4-9CBF-4F0C-BF03-6E4604E079F4}" presName="negativeSpace" presStyleCnt="0"/>
      <dgm:spPr/>
    </dgm:pt>
    <dgm:pt modelId="{B66D0F4F-9705-4B96-BC74-642B9DB7CD11}" type="pres">
      <dgm:prSet presAssocID="{C677E5B4-9CBF-4F0C-BF03-6E4604E079F4}" presName="childText" presStyleLbl="conFgAcc1" presStyleIdx="2" presStyleCnt="3">
        <dgm:presLayoutVars>
          <dgm:bulletEnabled val="1"/>
        </dgm:presLayoutVars>
      </dgm:prSet>
      <dgm:spPr/>
    </dgm:pt>
  </dgm:ptLst>
  <dgm:cxnLst>
    <dgm:cxn modelId="{71AEEC04-4A1A-4E86-8D63-8487F6955F7E}" srcId="{73BE6ECD-AE93-45CF-9041-8B91D86068EF}" destId="{C677E5B4-9CBF-4F0C-BF03-6E4604E079F4}" srcOrd="2" destOrd="0" parTransId="{DF520B91-A387-42A1-9390-357087BF56C5}" sibTransId="{778E2B37-5CDA-4753-BF29-A09E6C26047E}"/>
    <dgm:cxn modelId="{A4C64706-9150-47A3-A479-003950DE2FD8}" type="presOf" srcId="{73BE6ECD-AE93-45CF-9041-8B91D86068EF}" destId="{1E4D1CE8-7E7C-4ABC-81F0-0BF9BE77E957}" srcOrd="0" destOrd="0" presId="urn:microsoft.com/office/officeart/2005/8/layout/list1"/>
    <dgm:cxn modelId="{334CC611-187C-43AF-8BF4-5B69881B7EFF}" type="presOf" srcId="{DAB7A83E-6DCC-42D9-A931-A2C19A202CDE}" destId="{97EF7BF5-B851-4E3A-966E-F2D6C04CE258}" srcOrd="1" destOrd="0" presId="urn:microsoft.com/office/officeart/2005/8/layout/list1"/>
    <dgm:cxn modelId="{89D46613-AA53-4BB2-B08E-46123EF06F19}" type="presOf" srcId="{BAF77F94-4801-4405-A40D-18A6964F6351}" destId="{938673D3-0727-46F7-8253-87664FC70054}" srcOrd="1" destOrd="0" presId="urn:microsoft.com/office/officeart/2005/8/layout/list1"/>
    <dgm:cxn modelId="{AC51245F-02EC-4743-9DCF-21F6C6449A47}" srcId="{BAF77F94-4801-4405-A40D-18A6964F6351}" destId="{65DE5F20-9AA1-4AB4-92DF-B3E06D11E6BA}" srcOrd="0" destOrd="0" parTransId="{8873BEB3-C614-470A-9A49-2341328AC738}" sibTransId="{F7966878-63CD-4BDC-857E-A8A6674F17EC}"/>
    <dgm:cxn modelId="{2968F882-9772-48E4-9D57-5B865A6BF6DF}" type="presOf" srcId="{DAB7A83E-6DCC-42D9-A931-A2C19A202CDE}" destId="{F34B590F-9064-4923-9D9C-8095F20E95E0}" srcOrd="0" destOrd="0" presId="urn:microsoft.com/office/officeart/2005/8/layout/list1"/>
    <dgm:cxn modelId="{185F2B85-946C-4692-AFD0-AE00BFF78403}" type="presOf" srcId="{E0880B76-C12A-424B-9F88-7680350DA51C}" destId="{2078DC6E-B95E-4F9D-ABA9-D7573EE2EDC5}" srcOrd="0" destOrd="0" presId="urn:microsoft.com/office/officeart/2005/8/layout/list1"/>
    <dgm:cxn modelId="{B52BCA92-FACF-45A1-A1B0-FF5EE9407456}" type="presOf" srcId="{BAF77F94-4801-4405-A40D-18A6964F6351}" destId="{A5386EA4-3031-4FD4-9FDA-57976DA15C2F}" srcOrd="0" destOrd="0" presId="urn:microsoft.com/office/officeart/2005/8/layout/list1"/>
    <dgm:cxn modelId="{E92727AD-C6A8-41A4-ADBE-98CA25649FCB}" srcId="{73BE6ECD-AE93-45CF-9041-8B91D86068EF}" destId="{BAF77F94-4801-4405-A40D-18A6964F6351}" srcOrd="1" destOrd="0" parTransId="{DEDA8472-ED9D-487D-AC55-1279161A51BB}" sibTransId="{D0CAE9A9-F77A-49F9-9E61-4E2B73405783}"/>
    <dgm:cxn modelId="{D8F702AE-CD08-4220-84F3-43153A1FAF28}" type="presOf" srcId="{EF4CCCF9-0104-40B4-AE32-E44F9E3977CE}" destId="{B66D0F4F-9705-4B96-BC74-642B9DB7CD11}" srcOrd="0" destOrd="0" presId="urn:microsoft.com/office/officeart/2005/8/layout/list1"/>
    <dgm:cxn modelId="{988AD5D2-F041-4E05-8B78-88E4D49EFD59}" type="presOf" srcId="{C677E5B4-9CBF-4F0C-BF03-6E4604E079F4}" destId="{D168BC38-2BA3-43FC-A7BE-FD054A0D42EF}" srcOrd="0" destOrd="0" presId="urn:microsoft.com/office/officeart/2005/8/layout/list1"/>
    <dgm:cxn modelId="{DFB6EEDD-FEC9-4DE8-A1AD-3BCD57C43E50}" srcId="{C677E5B4-9CBF-4F0C-BF03-6E4604E079F4}" destId="{EF4CCCF9-0104-40B4-AE32-E44F9E3977CE}" srcOrd="0" destOrd="0" parTransId="{C3A15F6C-F108-4433-9D70-D59119000542}" sibTransId="{39A189BC-8396-43C7-BD6B-4DAD1808589D}"/>
    <dgm:cxn modelId="{3C9A3AE7-0E35-4220-ABF0-2C19B1E0DC22}" type="presOf" srcId="{C677E5B4-9CBF-4F0C-BF03-6E4604E079F4}" destId="{CB5F3401-38A4-41E3-8B98-86446E31EF34}" srcOrd="1" destOrd="0" presId="urn:microsoft.com/office/officeart/2005/8/layout/list1"/>
    <dgm:cxn modelId="{5A1777F3-1E28-41CA-8C06-E0D451123784}" srcId="{DAB7A83E-6DCC-42D9-A931-A2C19A202CDE}" destId="{E0880B76-C12A-424B-9F88-7680350DA51C}" srcOrd="0" destOrd="0" parTransId="{43BC2081-4F99-4562-916E-CA6D175321DD}" sibTransId="{D540B18F-6537-4708-94F1-6AA057480859}"/>
    <dgm:cxn modelId="{0CA658FE-B653-4731-8DA2-765E3258D7C1}" type="presOf" srcId="{65DE5F20-9AA1-4AB4-92DF-B3E06D11E6BA}" destId="{3AB3E4E1-16D0-4C7C-9B73-B96C402083CD}" srcOrd="0" destOrd="0" presId="urn:microsoft.com/office/officeart/2005/8/layout/list1"/>
    <dgm:cxn modelId="{2ACB32FF-6F53-4165-94BE-AB59D856EBFF}" srcId="{73BE6ECD-AE93-45CF-9041-8B91D86068EF}" destId="{DAB7A83E-6DCC-42D9-A931-A2C19A202CDE}" srcOrd="0" destOrd="0" parTransId="{64E45144-3EF7-4A70-A623-50710AB04C5D}" sibTransId="{C541E087-AE41-4D92-93B1-F7D117278CEA}"/>
    <dgm:cxn modelId="{AABA6E1B-8A19-4EFE-ADA6-2E77DABF40AA}" type="presParOf" srcId="{1E4D1CE8-7E7C-4ABC-81F0-0BF9BE77E957}" destId="{CB12C6F2-B320-4FC5-9F06-D1C56A6A3689}" srcOrd="0" destOrd="0" presId="urn:microsoft.com/office/officeart/2005/8/layout/list1"/>
    <dgm:cxn modelId="{B4EDA83E-000F-40A6-8A02-F6C2738F09C4}" type="presParOf" srcId="{CB12C6F2-B320-4FC5-9F06-D1C56A6A3689}" destId="{F34B590F-9064-4923-9D9C-8095F20E95E0}" srcOrd="0" destOrd="0" presId="urn:microsoft.com/office/officeart/2005/8/layout/list1"/>
    <dgm:cxn modelId="{495E2403-E86D-49B9-AC6A-DC91BC0DD208}" type="presParOf" srcId="{CB12C6F2-B320-4FC5-9F06-D1C56A6A3689}" destId="{97EF7BF5-B851-4E3A-966E-F2D6C04CE258}" srcOrd="1" destOrd="0" presId="urn:microsoft.com/office/officeart/2005/8/layout/list1"/>
    <dgm:cxn modelId="{AB4D6954-D4F9-4DE6-9B32-3A164EFDDBBA}" type="presParOf" srcId="{1E4D1CE8-7E7C-4ABC-81F0-0BF9BE77E957}" destId="{85B5F62F-A965-41F9-9FB5-54D58D9932C5}" srcOrd="1" destOrd="0" presId="urn:microsoft.com/office/officeart/2005/8/layout/list1"/>
    <dgm:cxn modelId="{DDB7E3EE-5FB3-474A-83F3-4BABE1169BB3}" type="presParOf" srcId="{1E4D1CE8-7E7C-4ABC-81F0-0BF9BE77E957}" destId="{2078DC6E-B95E-4F9D-ABA9-D7573EE2EDC5}" srcOrd="2" destOrd="0" presId="urn:microsoft.com/office/officeart/2005/8/layout/list1"/>
    <dgm:cxn modelId="{5BE07E3E-280F-4960-BC86-57F90B9CE55E}" type="presParOf" srcId="{1E4D1CE8-7E7C-4ABC-81F0-0BF9BE77E957}" destId="{7D20E601-92A2-44DE-8712-A45889818C73}" srcOrd="3" destOrd="0" presId="urn:microsoft.com/office/officeart/2005/8/layout/list1"/>
    <dgm:cxn modelId="{49816F1A-3988-4E02-95D3-9E16F1C98C9C}" type="presParOf" srcId="{1E4D1CE8-7E7C-4ABC-81F0-0BF9BE77E957}" destId="{158F6980-5E2E-4E41-A197-7B64D6D7B6F2}" srcOrd="4" destOrd="0" presId="urn:microsoft.com/office/officeart/2005/8/layout/list1"/>
    <dgm:cxn modelId="{33980CBD-087B-4447-B5F4-E4EAB4E217B4}" type="presParOf" srcId="{158F6980-5E2E-4E41-A197-7B64D6D7B6F2}" destId="{A5386EA4-3031-4FD4-9FDA-57976DA15C2F}" srcOrd="0" destOrd="0" presId="urn:microsoft.com/office/officeart/2005/8/layout/list1"/>
    <dgm:cxn modelId="{E5501F47-B736-4356-BD6A-EF9D1A1FA381}" type="presParOf" srcId="{158F6980-5E2E-4E41-A197-7B64D6D7B6F2}" destId="{938673D3-0727-46F7-8253-87664FC70054}" srcOrd="1" destOrd="0" presId="urn:microsoft.com/office/officeart/2005/8/layout/list1"/>
    <dgm:cxn modelId="{1B52AE86-FB1A-4FE1-BBC8-AE9CFC1C4B24}" type="presParOf" srcId="{1E4D1CE8-7E7C-4ABC-81F0-0BF9BE77E957}" destId="{ACF54528-7313-4479-AC0D-DE616E3EA6D6}" srcOrd="5" destOrd="0" presId="urn:microsoft.com/office/officeart/2005/8/layout/list1"/>
    <dgm:cxn modelId="{EA73DD2A-BA47-4E14-8B40-9D555C40D072}" type="presParOf" srcId="{1E4D1CE8-7E7C-4ABC-81F0-0BF9BE77E957}" destId="{3AB3E4E1-16D0-4C7C-9B73-B96C402083CD}" srcOrd="6" destOrd="0" presId="urn:microsoft.com/office/officeart/2005/8/layout/list1"/>
    <dgm:cxn modelId="{592F1009-62B1-45B7-9ADB-36D75F6F3D81}" type="presParOf" srcId="{1E4D1CE8-7E7C-4ABC-81F0-0BF9BE77E957}" destId="{16E0AF52-4A3A-4C50-897F-DC6619A570BF}" srcOrd="7" destOrd="0" presId="urn:microsoft.com/office/officeart/2005/8/layout/list1"/>
    <dgm:cxn modelId="{1B451654-7181-45C7-87C7-BF646F690A96}" type="presParOf" srcId="{1E4D1CE8-7E7C-4ABC-81F0-0BF9BE77E957}" destId="{9D53CAF8-A68C-4D43-B241-9D164D75522E}" srcOrd="8" destOrd="0" presId="urn:microsoft.com/office/officeart/2005/8/layout/list1"/>
    <dgm:cxn modelId="{FABD5C0D-A3F3-46E6-BDFB-FE1676883CBA}" type="presParOf" srcId="{9D53CAF8-A68C-4D43-B241-9D164D75522E}" destId="{D168BC38-2BA3-43FC-A7BE-FD054A0D42EF}" srcOrd="0" destOrd="0" presId="urn:microsoft.com/office/officeart/2005/8/layout/list1"/>
    <dgm:cxn modelId="{285E7D51-192A-4D1D-A134-4EFE92B91A20}" type="presParOf" srcId="{9D53CAF8-A68C-4D43-B241-9D164D75522E}" destId="{CB5F3401-38A4-41E3-8B98-86446E31EF34}" srcOrd="1" destOrd="0" presId="urn:microsoft.com/office/officeart/2005/8/layout/list1"/>
    <dgm:cxn modelId="{E29C7E90-06D2-4C3F-A5FA-675A7DA77E40}" type="presParOf" srcId="{1E4D1CE8-7E7C-4ABC-81F0-0BF9BE77E957}" destId="{C7D4E9C7-7351-4CF8-8038-13E634FF5458}" srcOrd="9" destOrd="0" presId="urn:microsoft.com/office/officeart/2005/8/layout/list1"/>
    <dgm:cxn modelId="{B55CD18F-4A8C-419C-9445-CFA80CD7DCBB}" type="presParOf" srcId="{1E4D1CE8-7E7C-4ABC-81F0-0BF9BE77E957}" destId="{B66D0F4F-9705-4B96-BC74-642B9DB7CD11}"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E6-650B-4377-BDD5-BE7D31CD8FBF}">
      <dsp:nvSpPr>
        <dsp:cNvPr id="0" name=""/>
        <dsp:cNvSpPr/>
      </dsp:nvSpPr>
      <dsp:spPr>
        <a:xfrm>
          <a:off x="0" y="41948"/>
          <a:ext cx="4462689" cy="5112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latin typeface="Tw Cen MT Condensed" panose="020B0606020104020203" pitchFamily="34" charset="0"/>
            </a:rPr>
            <a:t>VENTAJAS</a:t>
          </a:r>
          <a:endParaRPr lang="es-PE" sz="2300" kern="1200" dirty="0">
            <a:latin typeface="Tw Cen MT Condensed" panose="020B0606020104020203" pitchFamily="34" charset="0"/>
          </a:endParaRPr>
        </a:p>
      </dsp:txBody>
      <dsp:txXfrm>
        <a:off x="24959" y="66907"/>
        <a:ext cx="4412771" cy="461372"/>
      </dsp:txXfrm>
    </dsp:sp>
    <dsp:sp modelId="{E1B62696-1483-4687-BF12-3319675B9559}">
      <dsp:nvSpPr>
        <dsp:cNvPr id="0" name=""/>
        <dsp:cNvSpPr/>
      </dsp:nvSpPr>
      <dsp:spPr>
        <a:xfrm>
          <a:off x="0" y="553238"/>
          <a:ext cx="4462689"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ES" sz="1800" kern="1200" dirty="0">
              <a:latin typeface="Tw Cen MT Condensed" panose="020B0606020104020203" pitchFamily="34" charset="0"/>
            </a:rPr>
            <a:t>Fácil de planear y analizar</a:t>
          </a:r>
          <a:endParaRPr lang="es-PE" sz="1800" kern="1200" dirty="0">
            <a:latin typeface="Tw Cen MT Condensed" panose="020B0606020104020203" pitchFamily="34" charset="0"/>
          </a:endParaRPr>
        </a:p>
        <a:p>
          <a:pPr marL="171450" lvl="1" indent="-171450" algn="l" defTabSz="800100">
            <a:lnSpc>
              <a:spcPct val="90000"/>
            </a:lnSpc>
            <a:spcBef>
              <a:spcPct val="0"/>
            </a:spcBef>
            <a:spcAft>
              <a:spcPct val="20000"/>
            </a:spcAft>
            <a:buChar char="•"/>
          </a:pPr>
          <a:r>
            <a:rPr lang="es-ES" sz="1800" kern="1200" dirty="0">
              <a:latin typeface="Tw Cen MT Condensed" panose="020B0606020104020203" pitchFamily="34" charset="0"/>
            </a:rPr>
            <a:t>Máximo grado de libertad del error</a:t>
          </a:r>
          <a:endParaRPr lang="es-PE" sz="1800" kern="1200" dirty="0">
            <a:latin typeface="Tw Cen MT Condensed" panose="020B0606020104020203" pitchFamily="34" charset="0"/>
          </a:endParaRPr>
        </a:p>
        <a:p>
          <a:pPr marL="171450" lvl="1" indent="-171450" algn="l" defTabSz="800100">
            <a:lnSpc>
              <a:spcPct val="90000"/>
            </a:lnSpc>
            <a:spcBef>
              <a:spcPct val="0"/>
            </a:spcBef>
            <a:spcAft>
              <a:spcPct val="20000"/>
            </a:spcAft>
            <a:buChar char="•"/>
          </a:pPr>
          <a:r>
            <a:rPr lang="es-ES" sz="1800" kern="1200" dirty="0">
              <a:latin typeface="Tw Cen MT Condensed" panose="020B0606020104020203" pitchFamily="34" charset="0"/>
            </a:rPr>
            <a:t>Las repeticiones por tratamiento pueden ser diferentes</a:t>
          </a:r>
          <a:endParaRPr lang="es-PE" sz="1800" kern="1200" dirty="0">
            <a:latin typeface="Tw Cen MT Condensed" panose="020B0606020104020203" pitchFamily="34" charset="0"/>
          </a:endParaRPr>
        </a:p>
      </dsp:txBody>
      <dsp:txXfrm>
        <a:off x="0" y="553238"/>
        <a:ext cx="4462689" cy="833175"/>
      </dsp:txXfrm>
    </dsp:sp>
    <dsp:sp modelId="{2286D216-36E9-4674-BB3B-1CFD5DECE9A4}">
      <dsp:nvSpPr>
        <dsp:cNvPr id="0" name=""/>
        <dsp:cNvSpPr/>
      </dsp:nvSpPr>
      <dsp:spPr>
        <a:xfrm>
          <a:off x="0" y="1386414"/>
          <a:ext cx="4462689" cy="5112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latin typeface="Tw Cen MT Condensed" panose="020B0606020104020203" pitchFamily="34" charset="0"/>
            </a:rPr>
            <a:t>Desventajas</a:t>
          </a:r>
          <a:endParaRPr lang="es-PE" sz="2300" kern="1200" dirty="0">
            <a:latin typeface="Tw Cen MT Condensed" panose="020B0606020104020203" pitchFamily="34" charset="0"/>
          </a:endParaRPr>
        </a:p>
      </dsp:txBody>
      <dsp:txXfrm>
        <a:off x="24959" y="1411373"/>
        <a:ext cx="4412771" cy="461372"/>
      </dsp:txXfrm>
    </dsp:sp>
    <dsp:sp modelId="{C35FDB6B-2E1A-4EDB-9E5E-B001A38958F5}">
      <dsp:nvSpPr>
        <dsp:cNvPr id="0" name=""/>
        <dsp:cNvSpPr/>
      </dsp:nvSpPr>
      <dsp:spPr>
        <a:xfrm>
          <a:off x="0" y="1897704"/>
          <a:ext cx="4462689" cy="547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PE" sz="1800" kern="1200" dirty="0">
              <a:latin typeface="Tw Cen MT Condensed" panose="020B0606020104020203" pitchFamily="34" charset="0"/>
            </a:rPr>
            <a:t>No recomendados para mucho tratamientos (n &gt; 20)</a:t>
          </a:r>
        </a:p>
        <a:p>
          <a:pPr marL="171450" lvl="1" indent="-171450" algn="l" defTabSz="800100">
            <a:lnSpc>
              <a:spcPct val="90000"/>
            </a:lnSpc>
            <a:spcBef>
              <a:spcPct val="0"/>
            </a:spcBef>
            <a:spcAft>
              <a:spcPct val="20000"/>
            </a:spcAft>
            <a:buChar char="•"/>
          </a:pPr>
          <a:r>
            <a:rPr lang="es-PE" sz="1800" kern="1200" dirty="0">
              <a:latin typeface="Tw Cen MT Condensed" panose="020B0606020104020203" pitchFamily="34" charset="0"/>
            </a:rPr>
            <a:t>No recomendado para material de estudio heterogéneo</a:t>
          </a:r>
        </a:p>
      </dsp:txBody>
      <dsp:txXfrm>
        <a:off x="0" y="1897704"/>
        <a:ext cx="4462689" cy="547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6358-00F5-46D9-B5B2-DE04F3C7DDCF}">
      <dsp:nvSpPr>
        <dsp:cNvPr id="0" name=""/>
        <dsp:cNvSpPr/>
      </dsp:nvSpPr>
      <dsp:spPr>
        <a:xfrm>
          <a:off x="692603" y="347221"/>
          <a:ext cx="3285815" cy="10268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5498"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Tw Cen MT Condensed" panose="020B0606020104020203" pitchFamily="34" charset="0"/>
            </a:rPr>
            <a:t>Indicada para comparar una variable cuantitativa en tres o mas muestras, cuando estas son independientes</a:t>
          </a:r>
          <a:endParaRPr lang="es-PE" sz="1800" kern="1200" dirty="0">
            <a:latin typeface="Tw Cen MT Condensed" panose="020B0606020104020203" pitchFamily="34" charset="0"/>
          </a:endParaRPr>
        </a:p>
      </dsp:txBody>
      <dsp:txXfrm>
        <a:off x="692603" y="347221"/>
        <a:ext cx="3285815" cy="1026817"/>
      </dsp:txXfrm>
    </dsp:sp>
    <dsp:sp modelId="{5AF6D519-61B2-4DDF-B53D-96CE435C5FA3}">
      <dsp:nvSpPr>
        <dsp:cNvPr id="0" name=""/>
        <dsp:cNvSpPr/>
      </dsp:nvSpPr>
      <dsp:spPr>
        <a:xfrm>
          <a:off x="555694" y="198903"/>
          <a:ext cx="718772" cy="1078158"/>
        </a:xfrm>
        <a:prstGeom prst="rect">
          <a:avLst/>
        </a:prstGeom>
        <a:blipFill rotWithShape="1">
          <a:blip xmlns:r="http://schemas.openxmlformats.org/officeDocument/2006/relationships" r:embed="rId1"/>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58FEF6-7ED6-4C1F-935D-CFE75B4D394D}">
      <dsp:nvSpPr>
        <dsp:cNvPr id="0" name=""/>
        <dsp:cNvSpPr/>
      </dsp:nvSpPr>
      <dsp:spPr>
        <a:xfrm>
          <a:off x="692603" y="1639869"/>
          <a:ext cx="3285815" cy="10268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5498" tIns="68580" rIns="68580" bIns="68580" numCol="1" spcCol="1270" anchor="ctr" anchorCtr="0">
          <a:noAutofit/>
        </a:bodyPr>
        <a:lstStyle/>
        <a:p>
          <a:pPr marL="0" lvl="0" indent="0" algn="l" defTabSz="800100">
            <a:lnSpc>
              <a:spcPct val="90000"/>
            </a:lnSpc>
            <a:spcBef>
              <a:spcPct val="0"/>
            </a:spcBef>
            <a:spcAft>
              <a:spcPct val="35000"/>
            </a:spcAft>
            <a:buNone/>
          </a:pPr>
          <a:r>
            <a:rPr lang="es-PE" sz="1800" b="0" kern="1200" dirty="0">
              <a:latin typeface="Tw Cen MT Condensed" panose="020B0606020104020203" pitchFamily="34" charset="0"/>
            </a:rPr>
            <a:t>Estadístico H</a:t>
          </a:r>
        </a:p>
      </dsp:txBody>
      <dsp:txXfrm>
        <a:off x="692603" y="1639869"/>
        <a:ext cx="3285815" cy="1026817"/>
      </dsp:txXfrm>
    </dsp:sp>
    <dsp:sp modelId="{32549641-EAFC-4AD1-B135-83757B5D737D}">
      <dsp:nvSpPr>
        <dsp:cNvPr id="0" name=""/>
        <dsp:cNvSpPr/>
      </dsp:nvSpPr>
      <dsp:spPr>
        <a:xfrm>
          <a:off x="555694" y="1491551"/>
          <a:ext cx="718772" cy="1078158"/>
        </a:xfrm>
        <a:prstGeom prst="rect">
          <a:avLst/>
        </a:prstGeom>
        <a:blipFill rotWithShape="1">
          <a:blip xmlns:r="http://schemas.openxmlformats.org/officeDocument/2006/relationships" r:embed="rId2"/>
          <a:srcRect/>
          <a:stretch>
            <a:fillRect l="-77000" r="-7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55BA8-C4F4-43CE-BA13-EC8E0D2E6109}">
      <dsp:nvSpPr>
        <dsp:cNvPr id="0" name=""/>
        <dsp:cNvSpPr/>
      </dsp:nvSpPr>
      <dsp:spPr>
        <a:xfrm>
          <a:off x="692603" y="2932518"/>
          <a:ext cx="3285815" cy="10268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5498" tIns="68580" rIns="68580" bIns="68580" numCol="1" spcCol="1270" anchor="ctr" anchorCtr="0">
          <a:noAutofit/>
        </a:bodyPr>
        <a:lstStyle/>
        <a:p>
          <a:pPr marL="0" lvl="0" indent="0" algn="l" defTabSz="800100">
            <a:lnSpc>
              <a:spcPct val="90000"/>
            </a:lnSpc>
            <a:spcBef>
              <a:spcPct val="0"/>
            </a:spcBef>
            <a:spcAft>
              <a:spcPct val="35000"/>
            </a:spcAft>
            <a:buNone/>
          </a:pPr>
          <a:r>
            <a:rPr lang="es-PE" sz="1800" b="0" kern="1200" dirty="0">
              <a:latin typeface="Tw Cen MT Condensed" panose="020B0606020104020203" pitchFamily="34" charset="0"/>
            </a:rPr>
            <a:t>Contraparte de la ANOVA de una vía cuando no se cumplen los supuestos, sobre todo el de normalidad</a:t>
          </a:r>
        </a:p>
      </dsp:txBody>
      <dsp:txXfrm>
        <a:off x="692603" y="2932518"/>
        <a:ext cx="3285815" cy="1026817"/>
      </dsp:txXfrm>
    </dsp:sp>
    <dsp:sp modelId="{857B10A9-3C81-486B-A56E-A9BD86348B64}">
      <dsp:nvSpPr>
        <dsp:cNvPr id="0" name=""/>
        <dsp:cNvSpPr/>
      </dsp:nvSpPr>
      <dsp:spPr>
        <a:xfrm>
          <a:off x="555694" y="2784200"/>
          <a:ext cx="718772" cy="1078158"/>
        </a:xfrm>
        <a:prstGeom prst="rect">
          <a:avLst/>
        </a:prstGeom>
        <a:blipFill rotWithShape="1">
          <a:blip xmlns:r="http://schemas.openxmlformats.org/officeDocument/2006/relationships" r:embed="rId3"/>
          <a:srcRect/>
          <a:stretch>
            <a:fillRect l="-67000" r="-6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6358-00F5-46D9-B5B2-DE04F3C7DDCF}">
      <dsp:nvSpPr>
        <dsp:cNvPr id="0" name=""/>
        <dsp:cNvSpPr/>
      </dsp:nvSpPr>
      <dsp:spPr>
        <a:xfrm>
          <a:off x="611131" y="384310"/>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Tw Cen MT Condensed" panose="020B0606020104020203" pitchFamily="34" charset="0"/>
            </a:rPr>
            <a:t>Indicada para comparar una variable cuantitativa en tres o mas muestras, cuando estas son dependientes</a:t>
          </a:r>
          <a:endParaRPr lang="es-PE" sz="1900" kern="1200" dirty="0">
            <a:latin typeface="Tw Cen MT Condensed" panose="020B0606020104020203" pitchFamily="34" charset="0"/>
          </a:endParaRPr>
        </a:p>
      </dsp:txBody>
      <dsp:txXfrm>
        <a:off x="611131" y="384310"/>
        <a:ext cx="3455844" cy="1079951"/>
      </dsp:txXfrm>
    </dsp:sp>
    <dsp:sp modelId="{5AF6D519-61B2-4DDF-B53D-96CE435C5FA3}">
      <dsp:nvSpPr>
        <dsp:cNvPr id="0" name=""/>
        <dsp:cNvSpPr/>
      </dsp:nvSpPr>
      <dsp:spPr>
        <a:xfrm>
          <a:off x="467137" y="228317"/>
          <a:ext cx="755965" cy="1133948"/>
        </a:xfrm>
        <a:prstGeom prst="rect">
          <a:avLst/>
        </a:prstGeom>
        <a:blipFill rotWithShape="1">
          <a:blip xmlns:r="http://schemas.openxmlformats.org/officeDocument/2006/relationships" r:embed="rId1"/>
          <a:srcRect/>
          <a:stretch>
            <a:fillRect l="-54000" r="-5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58FEF6-7ED6-4C1F-935D-CFE75B4D394D}">
      <dsp:nvSpPr>
        <dsp:cNvPr id="0" name=""/>
        <dsp:cNvSpPr/>
      </dsp:nvSpPr>
      <dsp:spPr>
        <a:xfrm>
          <a:off x="611131" y="1743849"/>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kern="1200" dirty="0">
              <a:latin typeface="Tw Cen MT Condensed" panose="020B0606020104020203" pitchFamily="34" charset="0"/>
            </a:rPr>
            <a:t>Estadístico F</a:t>
          </a:r>
        </a:p>
      </dsp:txBody>
      <dsp:txXfrm>
        <a:off x="611131" y="1743849"/>
        <a:ext cx="3455844" cy="1079951"/>
      </dsp:txXfrm>
    </dsp:sp>
    <dsp:sp modelId="{32549641-EAFC-4AD1-B135-83757B5D737D}">
      <dsp:nvSpPr>
        <dsp:cNvPr id="0" name=""/>
        <dsp:cNvSpPr/>
      </dsp:nvSpPr>
      <dsp:spPr>
        <a:xfrm>
          <a:off x="467137" y="1587856"/>
          <a:ext cx="755965" cy="1133948"/>
        </a:xfrm>
        <a:prstGeom prst="rect">
          <a:avLst/>
        </a:prstGeom>
        <a:blipFill rotWithShape="1">
          <a:blip xmlns:r="http://schemas.openxmlformats.org/officeDocument/2006/relationships" r:embed="rId2"/>
          <a:srcRect/>
          <a:stretch>
            <a:fillRect l="-77000" r="-7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55BA8-C4F4-43CE-BA13-EC8E0D2E6109}">
      <dsp:nvSpPr>
        <dsp:cNvPr id="0" name=""/>
        <dsp:cNvSpPr/>
      </dsp:nvSpPr>
      <dsp:spPr>
        <a:xfrm>
          <a:off x="611131" y="3103388"/>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72390" rIns="72390" bIns="72390" numCol="1" spcCol="1270" anchor="ctr" anchorCtr="0">
          <a:noAutofit/>
        </a:bodyPr>
        <a:lstStyle/>
        <a:p>
          <a:pPr marL="0" lvl="0" indent="0" algn="l" defTabSz="844550">
            <a:lnSpc>
              <a:spcPct val="90000"/>
            </a:lnSpc>
            <a:spcBef>
              <a:spcPct val="0"/>
            </a:spcBef>
            <a:spcAft>
              <a:spcPct val="35000"/>
            </a:spcAft>
            <a:buNone/>
          </a:pPr>
          <a:r>
            <a:rPr lang="es-ES" sz="1900" b="0" kern="1200" dirty="0">
              <a:latin typeface="Tw Cen MT Condensed" panose="020B0606020104020203" pitchFamily="34" charset="0"/>
            </a:rPr>
            <a:t>Contraparte del ANOVA de medidas repetidas cuando no se cumplen los supuestos, sobre todo el de esfericidad</a:t>
          </a:r>
          <a:endParaRPr lang="es-PE" sz="1900" b="0" kern="1200" dirty="0">
            <a:latin typeface="Tw Cen MT Condensed" panose="020B0606020104020203" pitchFamily="34" charset="0"/>
          </a:endParaRPr>
        </a:p>
      </dsp:txBody>
      <dsp:txXfrm>
        <a:off x="611131" y="3103388"/>
        <a:ext cx="3455844" cy="1079951"/>
      </dsp:txXfrm>
    </dsp:sp>
    <dsp:sp modelId="{857B10A9-3C81-486B-A56E-A9BD86348B64}">
      <dsp:nvSpPr>
        <dsp:cNvPr id="0" name=""/>
        <dsp:cNvSpPr/>
      </dsp:nvSpPr>
      <dsp:spPr>
        <a:xfrm>
          <a:off x="467137" y="2947395"/>
          <a:ext cx="755965" cy="1133948"/>
        </a:xfrm>
        <a:prstGeom prst="rect">
          <a:avLst/>
        </a:prstGeom>
        <a:blipFill rotWithShape="1">
          <a:blip xmlns:r="http://schemas.openxmlformats.org/officeDocument/2006/relationships" r:embed="rId3"/>
          <a:srcRect/>
          <a:stretch>
            <a:fillRect l="-68000" r="-6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6358-00F5-46D9-B5B2-DE04F3C7DDCF}">
      <dsp:nvSpPr>
        <dsp:cNvPr id="0" name=""/>
        <dsp:cNvSpPr/>
      </dsp:nvSpPr>
      <dsp:spPr>
        <a:xfrm>
          <a:off x="611131" y="384310"/>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60960" rIns="60960" bIns="60960" numCol="1" spcCol="1270" anchor="ctr" anchorCtr="0">
          <a:noAutofit/>
        </a:bodyPr>
        <a:lstStyle/>
        <a:p>
          <a:pPr marL="0" lvl="0" indent="0" algn="just" defTabSz="711200">
            <a:lnSpc>
              <a:spcPct val="90000"/>
            </a:lnSpc>
            <a:spcBef>
              <a:spcPct val="0"/>
            </a:spcBef>
            <a:spcAft>
              <a:spcPct val="35000"/>
            </a:spcAft>
            <a:buNone/>
          </a:pPr>
          <a:r>
            <a:rPr lang="es-ES" sz="1600" kern="1200" dirty="0">
              <a:latin typeface="Tw Cen MT Condensed" panose="020B0606020104020203" pitchFamily="34" charset="0"/>
            </a:rPr>
            <a:t>Prueba no paramétrica cuando varias muestras son apareadas o dependientes. Es una extensión de la prueba de </a:t>
          </a:r>
          <a:r>
            <a:rPr lang="es-ES" sz="1600" kern="1200" dirty="0" err="1">
              <a:latin typeface="Tw Cen MT Condensed" panose="020B0606020104020203" pitchFamily="34" charset="0"/>
            </a:rPr>
            <a:t>Mcnemar</a:t>
          </a:r>
          <a:endParaRPr lang="es-PE" sz="1600" kern="1200" dirty="0">
            <a:latin typeface="Tw Cen MT Condensed" panose="020B0606020104020203" pitchFamily="34" charset="0"/>
          </a:endParaRPr>
        </a:p>
      </dsp:txBody>
      <dsp:txXfrm>
        <a:off x="611131" y="384310"/>
        <a:ext cx="3455844" cy="1079951"/>
      </dsp:txXfrm>
    </dsp:sp>
    <dsp:sp modelId="{5AF6D519-61B2-4DDF-B53D-96CE435C5FA3}">
      <dsp:nvSpPr>
        <dsp:cNvPr id="0" name=""/>
        <dsp:cNvSpPr/>
      </dsp:nvSpPr>
      <dsp:spPr>
        <a:xfrm>
          <a:off x="467137" y="228317"/>
          <a:ext cx="755965" cy="1133948"/>
        </a:xfrm>
        <a:prstGeom prst="rect">
          <a:avLst/>
        </a:prstGeom>
        <a:blipFill rotWithShape="1">
          <a:blip xmlns:r="http://schemas.openxmlformats.org/officeDocument/2006/relationships" r:embed="rId1"/>
          <a:srcRect/>
          <a:stretch>
            <a:fillRect l="-54000" r="-5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58FEF6-7ED6-4C1F-935D-CFE75B4D394D}">
      <dsp:nvSpPr>
        <dsp:cNvPr id="0" name=""/>
        <dsp:cNvSpPr/>
      </dsp:nvSpPr>
      <dsp:spPr>
        <a:xfrm>
          <a:off x="611131" y="1743849"/>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60960" rIns="60960" bIns="60960" numCol="1" spcCol="1270" anchor="ctr" anchorCtr="0">
          <a:noAutofit/>
        </a:bodyPr>
        <a:lstStyle/>
        <a:p>
          <a:pPr marL="0" lvl="0" indent="0" algn="just" defTabSz="711200">
            <a:lnSpc>
              <a:spcPct val="90000"/>
            </a:lnSpc>
            <a:spcBef>
              <a:spcPct val="0"/>
            </a:spcBef>
            <a:spcAft>
              <a:spcPct val="35000"/>
            </a:spcAft>
            <a:buNone/>
          </a:pPr>
          <a:r>
            <a:rPr lang="es-ES" sz="1600" b="0" kern="1200" dirty="0">
              <a:latin typeface="Tw Cen MT Condensed" panose="020B0606020104020203" pitchFamily="34" charset="0"/>
            </a:rPr>
            <a:t>Permite determinar si k tratamientos tienen efectos idénticos cuando la variable respuesta es categórica dicotómica (éxito o fracaso), comparando proporciones</a:t>
          </a:r>
          <a:endParaRPr lang="es-PE" sz="1600" b="0" kern="1200" dirty="0">
            <a:latin typeface="Tw Cen MT Condensed" panose="020B0606020104020203" pitchFamily="34" charset="0"/>
          </a:endParaRPr>
        </a:p>
      </dsp:txBody>
      <dsp:txXfrm>
        <a:off x="611131" y="1743849"/>
        <a:ext cx="3455844" cy="1079951"/>
      </dsp:txXfrm>
    </dsp:sp>
    <dsp:sp modelId="{32549641-EAFC-4AD1-B135-83757B5D737D}">
      <dsp:nvSpPr>
        <dsp:cNvPr id="0" name=""/>
        <dsp:cNvSpPr/>
      </dsp:nvSpPr>
      <dsp:spPr>
        <a:xfrm>
          <a:off x="467137" y="1587856"/>
          <a:ext cx="755965" cy="1133948"/>
        </a:xfrm>
        <a:prstGeom prst="rect">
          <a:avLst/>
        </a:prstGeom>
        <a:blipFill rotWithShape="1">
          <a:blip xmlns:r="http://schemas.openxmlformats.org/officeDocument/2006/relationships" r:embed="rId2"/>
          <a:srcRect/>
          <a:stretch>
            <a:fillRect l="-77000" r="-7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55BA8-C4F4-43CE-BA13-EC8E0D2E6109}">
      <dsp:nvSpPr>
        <dsp:cNvPr id="0" name=""/>
        <dsp:cNvSpPr/>
      </dsp:nvSpPr>
      <dsp:spPr>
        <a:xfrm>
          <a:off x="611131" y="3103388"/>
          <a:ext cx="3455844" cy="10799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31487" tIns="60960" rIns="60960" bIns="60960" numCol="1" spcCol="1270" anchor="ctr" anchorCtr="0">
          <a:noAutofit/>
        </a:bodyPr>
        <a:lstStyle/>
        <a:p>
          <a:pPr marL="0" lvl="0" indent="0" algn="l" defTabSz="711200">
            <a:lnSpc>
              <a:spcPct val="90000"/>
            </a:lnSpc>
            <a:spcBef>
              <a:spcPct val="0"/>
            </a:spcBef>
            <a:spcAft>
              <a:spcPct val="35000"/>
            </a:spcAft>
            <a:buNone/>
          </a:pPr>
          <a:r>
            <a:rPr lang="es-ES" sz="1600" b="0" kern="1200" dirty="0">
              <a:latin typeface="Tw Cen MT Condensed" panose="020B0606020104020203" pitchFamily="34" charset="0"/>
            </a:rPr>
            <a:t>Cuadro de análisis de doble vía</a:t>
          </a:r>
          <a:endParaRPr lang="es-PE" sz="1600" b="0" kern="1200" dirty="0">
            <a:latin typeface="Tw Cen MT Condensed" panose="020B0606020104020203" pitchFamily="34" charset="0"/>
          </a:endParaRPr>
        </a:p>
        <a:p>
          <a:pPr marL="0" lvl="0" indent="0" algn="l" defTabSz="711200">
            <a:lnSpc>
              <a:spcPct val="90000"/>
            </a:lnSpc>
            <a:spcBef>
              <a:spcPct val="0"/>
            </a:spcBef>
            <a:spcAft>
              <a:spcPct val="35000"/>
            </a:spcAft>
            <a:buNone/>
          </a:pPr>
          <a:r>
            <a:rPr lang="es-ES" sz="1600" b="0" kern="1200" dirty="0">
              <a:latin typeface="Tw Cen MT Condensed" panose="020B0606020104020203" pitchFamily="34" charset="0"/>
            </a:rPr>
            <a:t>Ideal en casos de éxito o fracaso</a:t>
          </a:r>
          <a:endParaRPr lang="es-PE" sz="1600" b="0" kern="1200" dirty="0">
            <a:latin typeface="Tw Cen MT Condensed" panose="020B0606020104020203" pitchFamily="34" charset="0"/>
          </a:endParaRPr>
        </a:p>
      </dsp:txBody>
      <dsp:txXfrm>
        <a:off x="611131" y="3103388"/>
        <a:ext cx="3455844" cy="1079951"/>
      </dsp:txXfrm>
    </dsp:sp>
    <dsp:sp modelId="{857B10A9-3C81-486B-A56E-A9BD86348B64}">
      <dsp:nvSpPr>
        <dsp:cNvPr id="0" name=""/>
        <dsp:cNvSpPr/>
      </dsp:nvSpPr>
      <dsp:spPr>
        <a:xfrm>
          <a:off x="467137" y="2947395"/>
          <a:ext cx="755965" cy="1133948"/>
        </a:xfrm>
        <a:prstGeom prst="rect">
          <a:avLst/>
        </a:prstGeom>
        <a:blipFill rotWithShape="1">
          <a:blip xmlns:r="http://schemas.openxmlformats.org/officeDocument/2006/relationships" r:embed="rId3"/>
          <a:srcRect/>
          <a:stretch>
            <a:fillRect l="-68000" r="-6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E6-650B-4377-BDD5-BE7D31CD8FBF}">
      <dsp:nvSpPr>
        <dsp:cNvPr id="0" name=""/>
        <dsp:cNvSpPr/>
      </dsp:nvSpPr>
      <dsp:spPr>
        <a:xfrm>
          <a:off x="0" y="37763"/>
          <a:ext cx="4462689" cy="4668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Tw Cen MT Condensed" panose="020B0606020104020203" pitchFamily="34" charset="0"/>
            </a:rPr>
            <a:t>VENTAJAS</a:t>
          </a:r>
          <a:endParaRPr lang="es-PE" sz="2100" kern="1200" dirty="0">
            <a:latin typeface="Tw Cen MT Condensed" panose="020B0606020104020203" pitchFamily="34" charset="0"/>
          </a:endParaRPr>
        </a:p>
      </dsp:txBody>
      <dsp:txXfrm>
        <a:off x="22789" y="60552"/>
        <a:ext cx="4417111" cy="421251"/>
      </dsp:txXfrm>
    </dsp:sp>
    <dsp:sp modelId="{E1B62696-1483-4687-BF12-3319675B9559}">
      <dsp:nvSpPr>
        <dsp:cNvPr id="0" name=""/>
        <dsp:cNvSpPr/>
      </dsp:nvSpPr>
      <dsp:spPr>
        <a:xfrm>
          <a:off x="0" y="504593"/>
          <a:ext cx="4462689"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PE" sz="1600" kern="1200" dirty="0">
              <a:latin typeface="Tw Cen MT Condensed" panose="020B0606020104020203" pitchFamily="34" charset="0"/>
            </a:rPr>
            <a:t>Preciso, simple y flexible</a:t>
          </a:r>
        </a:p>
        <a:p>
          <a:pPr marL="171450" lvl="1" indent="-171450" algn="l" defTabSz="711200">
            <a:lnSpc>
              <a:spcPct val="90000"/>
            </a:lnSpc>
            <a:spcBef>
              <a:spcPct val="0"/>
            </a:spcBef>
            <a:spcAft>
              <a:spcPct val="20000"/>
            </a:spcAft>
            <a:buChar char="•"/>
          </a:pPr>
          <a:r>
            <a:rPr lang="es-PE" sz="1600" kern="1200" dirty="0">
              <a:latin typeface="Tw Cen MT Condensed" panose="020B0606020104020203" pitchFamily="34" charset="0"/>
            </a:rPr>
            <a:t>Fácil de analizar</a:t>
          </a:r>
        </a:p>
        <a:p>
          <a:pPr marL="171450" lvl="1" indent="-171450" algn="l" defTabSz="711200">
            <a:lnSpc>
              <a:spcPct val="90000"/>
            </a:lnSpc>
            <a:spcBef>
              <a:spcPct val="0"/>
            </a:spcBef>
            <a:spcAft>
              <a:spcPct val="20000"/>
            </a:spcAft>
            <a:buChar char="•"/>
          </a:pPr>
          <a:r>
            <a:rPr lang="es-ES" sz="1600" kern="1200" dirty="0">
              <a:latin typeface="Tw Cen MT Condensed" panose="020B0606020104020203" pitchFamily="34" charset="0"/>
            </a:rPr>
            <a:t>Las parcelas perdidas pueden ser estimadas</a:t>
          </a:r>
          <a:endParaRPr lang="es-PE" sz="1600" kern="1200" dirty="0">
            <a:latin typeface="Tw Cen MT Condensed" panose="020B0606020104020203" pitchFamily="34" charset="0"/>
          </a:endParaRPr>
        </a:p>
      </dsp:txBody>
      <dsp:txXfrm>
        <a:off x="0" y="504593"/>
        <a:ext cx="4462689" cy="738990"/>
      </dsp:txXfrm>
    </dsp:sp>
    <dsp:sp modelId="{2286D216-36E9-4674-BB3B-1CFD5DECE9A4}">
      <dsp:nvSpPr>
        <dsp:cNvPr id="0" name=""/>
        <dsp:cNvSpPr/>
      </dsp:nvSpPr>
      <dsp:spPr>
        <a:xfrm>
          <a:off x="0" y="1243583"/>
          <a:ext cx="4462689" cy="4668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Tw Cen MT Condensed" panose="020B0606020104020203" pitchFamily="34" charset="0"/>
            </a:rPr>
            <a:t>Desventajas</a:t>
          </a:r>
          <a:endParaRPr lang="es-PE" sz="2100" kern="1200" dirty="0">
            <a:latin typeface="Tw Cen MT Condensed" panose="020B0606020104020203" pitchFamily="34" charset="0"/>
          </a:endParaRPr>
        </a:p>
      </dsp:txBody>
      <dsp:txXfrm>
        <a:off x="22789" y="1266372"/>
        <a:ext cx="4417111" cy="421251"/>
      </dsp:txXfrm>
    </dsp:sp>
    <dsp:sp modelId="{C35FDB6B-2E1A-4EDB-9E5E-B001A38958F5}">
      <dsp:nvSpPr>
        <dsp:cNvPr id="0" name=""/>
        <dsp:cNvSpPr/>
      </dsp:nvSpPr>
      <dsp:spPr>
        <a:xfrm>
          <a:off x="0" y="1710413"/>
          <a:ext cx="4462689"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PE" sz="1600" kern="1200" dirty="0">
              <a:latin typeface="Tw Cen MT Condensed" panose="020B0606020104020203" pitchFamily="34" charset="0"/>
            </a:rPr>
            <a:t>No recomendados para mucho tratamientos (n &gt; 20)</a:t>
          </a:r>
        </a:p>
        <a:p>
          <a:pPr marL="171450" lvl="1" indent="-171450" algn="l" defTabSz="711200">
            <a:lnSpc>
              <a:spcPct val="90000"/>
            </a:lnSpc>
            <a:spcBef>
              <a:spcPct val="0"/>
            </a:spcBef>
            <a:spcAft>
              <a:spcPct val="20000"/>
            </a:spcAft>
            <a:buChar char="•"/>
          </a:pPr>
          <a:r>
            <a:rPr lang="es-PE" sz="1600" kern="1200" dirty="0">
              <a:latin typeface="Tw Cen MT Condensed" panose="020B0606020104020203" pitchFamily="34" charset="0"/>
            </a:rPr>
            <a:t>No recomendado para material de estudio heterogéneo.</a:t>
          </a:r>
        </a:p>
        <a:p>
          <a:pPr marL="171450" lvl="1" indent="-171450" algn="l" defTabSz="711200">
            <a:lnSpc>
              <a:spcPct val="90000"/>
            </a:lnSpc>
            <a:spcBef>
              <a:spcPct val="0"/>
            </a:spcBef>
            <a:spcAft>
              <a:spcPct val="20000"/>
            </a:spcAft>
            <a:buChar char="•"/>
          </a:pPr>
          <a:r>
            <a:rPr lang="es-ES" sz="1600" kern="1200" dirty="0">
              <a:latin typeface="Tw Cen MT Condensed" panose="020B0606020104020203" pitchFamily="34" charset="0"/>
            </a:rPr>
            <a:t>El número de repeticiones deben ser iguales</a:t>
          </a:r>
          <a:endParaRPr lang="es-PE" sz="1600" kern="1200" dirty="0">
            <a:latin typeface="Tw Cen MT Condensed" panose="020B0606020104020203" pitchFamily="34" charset="0"/>
          </a:endParaRPr>
        </a:p>
      </dsp:txBody>
      <dsp:txXfrm>
        <a:off x="0" y="1710413"/>
        <a:ext cx="4462689" cy="738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E6-650B-4377-BDD5-BE7D31CD8FBF}">
      <dsp:nvSpPr>
        <dsp:cNvPr id="0" name=""/>
        <dsp:cNvSpPr/>
      </dsp:nvSpPr>
      <dsp:spPr>
        <a:xfrm>
          <a:off x="0" y="53789"/>
          <a:ext cx="4602890" cy="5112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latin typeface="Tw Cen MT Condensed" panose="020B0606020104020203" pitchFamily="34" charset="0"/>
            </a:rPr>
            <a:t>VENTAJAS</a:t>
          </a:r>
          <a:endParaRPr lang="es-PE" sz="2300" kern="1200" dirty="0">
            <a:latin typeface="Tw Cen MT Condensed" panose="020B0606020104020203" pitchFamily="34" charset="0"/>
          </a:endParaRPr>
        </a:p>
      </dsp:txBody>
      <dsp:txXfrm>
        <a:off x="24959" y="78748"/>
        <a:ext cx="4552972" cy="461372"/>
      </dsp:txXfrm>
    </dsp:sp>
    <dsp:sp modelId="{E1B62696-1483-4687-BF12-3319675B9559}">
      <dsp:nvSpPr>
        <dsp:cNvPr id="0" name=""/>
        <dsp:cNvSpPr/>
      </dsp:nvSpPr>
      <dsp:spPr>
        <a:xfrm>
          <a:off x="0" y="565079"/>
          <a:ext cx="4602890" cy="547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PE" sz="1800" b="0" i="0" u="none" kern="1200" dirty="0">
              <a:latin typeface="Tw Cen MT Condensed" panose="020B0606020104020203" pitchFamily="34" charset="0"/>
            </a:rPr>
            <a:t>Muy preciso</a:t>
          </a:r>
          <a:endParaRPr lang="es-PE" sz="1800" kern="1200" dirty="0">
            <a:latin typeface="Tw Cen MT Condensed" panose="020B0606020104020203" pitchFamily="34" charset="0"/>
          </a:endParaRPr>
        </a:p>
        <a:p>
          <a:pPr marL="171450" lvl="1" indent="-171450" algn="l" defTabSz="800100">
            <a:lnSpc>
              <a:spcPct val="90000"/>
            </a:lnSpc>
            <a:spcBef>
              <a:spcPct val="0"/>
            </a:spcBef>
            <a:spcAft>
              <a:spcPct val="20000"/>
            </a:spcAft>
            <a:buFont typeface="Arial" panose="020B0604020202020204" pitchFamily="34" charset="0"/>
            <a:buChar char="•"/>
          </a:pPr>
          <a:r>
            <a:rPr lang="es-PE" sz="1800" b="0" i="0" u="none" kern="1200" dirty="0">
              <a:latin typeface="Tw Cen MT Condensed" panose="020B0606020104020203" pitchFamily="34" charset="0"/>
            </a:rPr>
            <a:t>Sencillo</a:t>
          </a:r>
        </a:p>
      </dsp:txBody>
      <dsp:txXfrm>
        <a:off x="0" y="565079"/>
        <a:ext cx="4602890" cy="547515"/>
      </dsp:txXfrm>
    </dsp:sp>
    <dsp:sp modelId="{2286D216-36E9-4674-BB3B-1CFD5DECE9A4}">
      <dsp:nvSpPr>
        <dsp:cNvPr id="0" name=""/>
        <dsp:cNvSpPr/>
      </dsp:nvSpPr>
      <dsp:spPr>
        <a:xfrm>
          <a:off x="0" y="1112594"/>
          <a:ext cx="4602890" cy="5112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latin typeface="Tw Cen MT Condensed" panose="020B0606020104020203" pitchFamily="34" charset="0"/>
            </a:rPr>
            <a:t>Desventajas</a:t>
          </a:r>
          <a:endParaRPr lang="es-PE" sz="2300" kern="1200" dirty="0">
            <a:latin typeface="Tw Cen MT Condensed" panose="020B0606020104020203" pitchFamily="34" charset="0"/>
          </a:endParaRPr>
        </a:p>
      </dsp:txBody>
      <dsp:txXfrm>
        <a:off x="24959" y="1137553"/>
        <a:ext cx="4552972" cy="461372"/>
      </dsp:txXfrm>
    </dsp:sp>
    <dsp:sp modelId="{C35FDB6B-2E1A-4EDB-9E5E-B001A38958F5}">
      <dsp:nvSpPr>
        <dsp:cNvPr id="0" name=""/>
        <dsp:cNvSpPr/>
      </dsp:nvSpPr>
      <dsp:spPr>
        <a:xfrm>
          <a:off x="0" y="1623884"/>
          <a:ext cx="4602890"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PE" sz="1800" b="0" i="0" u="none" kern="1200" dirty="0">
              <a:latin typeface="Tw Cen MT Condensed" panose="020B0606020104020203" pitchFamily="34" charset="0"/>
            </a:rPr>
            <a:t>Número de tratamientos limitados por filas y columnas (n &lt; 10)</a:t>
          </a:r>
          <a:endParaRPr lang="es-PE" sz="1800" kern="1200" dirty="0">
            <a:latin typeface="Tw Cen MT Condensed" panose="020B0606020104020203" pitchFamily="34" charset="0"/>
          </a:endParaRPr>
        </a:p>
        <a:p>
          <a:pPr marL="171450" lvl="1" indent="-171450" algn="l" defTabSz="800100">
            <a:lnSpc>
              <a:spcPct val="90000"/>
            </a:lnSpc>
            <a:spcBef>
              <a:spcPct val="0"/>
            </a:spcBef>
            <a:spcAft>
              <a:spcPct val="20000"/>
            </a:spcAft>
            <a:buFont typeface="Arial" panose="020B0604020202020204" pitchFamily="34" charset="0"/>
            <a:buChar char="•"/>
          </a:pPr>
          <a:r>
            <a:rPr lang="es-ES" sz="1800" b="0" i="0" u="none" kern="1200" dirty="0">
              <a:latin typeface="Tw Cen MT Condensed" panose="020B0606020104020203" pitchFamily="34" charset="0"/>
            </a:rPr>
            <a:t>Los grados de libertad del error son limitados</a:t>
          </a:r>
        </a:p>
      </dsp:txBody>
      <dsp:txXfrm>
        <a:off x="0" y="1623884"/>
        <a:ext cx="4602890" cy="7855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213DD-0700-4252-B001-849271B54947}">
      <dsp:nvSpPr>
        <dsp:cNvPr id="0" name=""/>
        <dsp:cNvSpPr/>
      </dsp:nvSpPr>
      <dsp:spPr>
        <a:xfrm>
          <a:off x="0" y="3502781"/>
          <a:ext cx="5331362" cy="766322"/>
        </a:xfrm>
        <a:prstGeom prst="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b="1" u="none" strike="noStrike" kern="1200" dirty="0">
              <a:effectLst/>
              <a:latin typeface="Tw Cen MT Condensed" panose="020B0606020104020203" pitchFamily="34" charset="0"/>
            </a:rPr>
            <a:t>Experimento Factorial</a:t>
          </a:r>
          <a:endParaRPr lang="es-PE" sz="1800" b="1" i="0" u="none" strike="noStrike" kern="1200" dirty="0">
            <a:effectLst/>
            <a:latin typeface="Tw Cen MT Condensed" panose="020B0606020104020203" pitchFamily="34" charset="0"/>
          </a:endParaRPr>
        </a:p>
      </dsp:txBody>
      <dsp:txXfrm>
        <a:off x="0" y="3502781"/>
        <a:ext cx="5331362" cy="413814"/>
      </dsp:txXfrm>
    </dsp:sp>
    <dsp:sp modelId="{A3D5E3E8-30BA-4D21-A0CD-4722AB8D67A9}">
      <dsp:nvSpPr>
        <dsp:cNvPr id="0" name=""/>
        <dsp:cNvSpPr/>
      </dsp:nvSpPr>
      <dsp:spPr>
        <a:xfrm>
          <a:off x="0" y="3901269"/>
          <a:ext cx="5331362" cy="352508"/>
        </a:xfrm>
        <a:prstGeom prst="rect">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w Cen MT Condensed" panose="020B0606020104020203" pitchFamily="34" charset="0"/>
            </a:rPr>
            <a:t>Combinación de factores para formar tratamientos</a:t>
          </a:r>
          <a:endParaRPr lang="es-PE" sz="1600" kern="1200" dirty="0">
            <a:latin typeface="Tw Cen MT Condensed" panose="020B0606020104020203" pitchFamily="34" charset="0"/>
          </a:endParaRPr>
        </a:p>
      </dsp:txBody>
      <dsp:txXfrm>
        <a:off x="0" y="3901269"/>
        <a:ext cx="5331362" cy="352508"/>
      </dsp:txXfrm>
    </dsp:sp>
    <dsp:sp modelId="{150A3B4A-C6D3-4F43-B80D-DD5580493F53}">
      <dsp:nvSpPr>
        <dsp:cNvPr id="0" name=""/>
        <dsp:cNvSpPr/>
      </dsp:nvSpPr>
      <dsp:spPr>
        <a:xfrm rot="10800000">
          <a:off x="0" y="2335671"/>
          <a:ext cx="5331362" cy="1178604"/>
        </a:xfrm>
        <a:prstGeom prst="upArrowCallou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b="1" kern="1200" dirty="0">
              <a:latin typeface="Tw Cen MT Condensed" panose="020B0606020104020203" pitchFamily="34" charset="0"/>
            </a:rPr>
            <a:t>Tratamiento</a:t>
          </a:r>
        </a:p>
      </dsp:txBody>
      <dsp:txXfrm rot="-10800000">
        <a:off x="0" y="2335671"/>
        <a:ext cx="5331362" cy="413690"/>
      </dsp:txXfrm>
    </dsp:sp>
    <dsp:sp modelId="{2FC92945-A809-4884-AF19-C15EC6E3C685}">
      <dsp:nvSpPr>
        <dsp:cNvPr id="0" name=""/>
        <dsp:cNvSpPr/>
      </dsp:nvSpPr>
      <dsp:spPr>
        <a:xfrm>
          <a:off x="0" y="2749361"/>
          <a:ext cx="5331362" cy="352402"/>
        </a:xfrm>
        <a:prstGeom prst="rect">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w Cen MT Condensed" panose="020B0606020104020203" pitchFamily="34" charset="0"/>
            </a:rPr>
            <a:t>Combinación específica entre los niveles de un factor</a:t>
          </a:r>
          <a:endParaRPr lang="es-PE" sz="1600" kern="1200" dirty="0">
            <a:latin typeface="Tw Cen MT Condensed" panose="020B0606020104020203" pitchFamily="34" charset="0"/>
          </a:endParaRPr>
        </a:p>
      </dsp:txBody>
      <dsp:txXfrm>
        <a:off x="0" y="2749361"/>
        <a:ext cx="5331362" cy="352402"/>
      </dsp:txXfrm>
    </dsp:sp>
    <dsp:sp modelId="{5311DEAF-31BD-4340-8E20-161549D683FA}">
      <dsp:nvSpPr>
        <dsp:cNvPr id="0" name=""/>
        <dsp:cNvSpPr/>
      </dsp:nvSpPr>
      <dsp:spPr>
        <a:xfrm rot="10800000">
          <a:off x="0" y="1168561"/>
          <a:ext cx="5331362" cy="1178604"/>
        </a:xfrm>
        <a:prstGeom prst="upArrowCallou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b="1" kern="1200" dirty="0">
              <a:latin typeface="Tw Cen MT Condensed" panose="020B0606020104020203" pitchFamily="34" charset="0"/>
            </a:rPr>
            <a:t>Niveles de un factor</a:t>
          </a:r>
          <a:r>
            <a:rPr lang="es-ES" sz="1800" b="1" kern="1200" dirty="0">
              <a:latin typeface="Tw Cen MT Condensed" panose="020B0606020104020203" pitchFamily="34" charset="0"/>
            </a:rPr>
            <a:t> </a:t>
          </a:r>
          <a:endParaRPr lang="es-PE" sz="1800" b="1" kern="1200" dirty="0">
            <a:latin typeface="Tw Cen MT Condensed" panose="020B0606020104020203" pitchFamily="34" charset="0"/>
          </a:endParaRPr>
        </a:p>
      </dsp:txBody>
      <dsp:txXfrm rot="-10800000">
        <a:off x="0" y="1168561"/>
        <a:ext cx="5331362" cy="413690"/>
      </dsp:txXfrm>
    </dsp:sp>
    <dsp:sp modelId="{6AB503A7-888E-47E4-94E0-44CC1A0AFBF6}">
      <dsp:nvSpPr>
        <dsp:cNvPr id="0" name=""/>
        <dsp:cNvSpPr/>
      </dsp:nvSpPr>
      <dsp:spPr>
        <a:xfrm>
          <a:off x="0" y="1582251"/>
          <a:ext cx="5331362" cy="352402"/>
        </a:xfrm>
        <a:prstGeom prst="rect">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w Cen MT Condensed" panose="020B0606020104020203" pitchFamily="34" charset="0"/>
            </a:rPr>
            <a:t>Son los diferentes tratamientos que pertenecen a un determinado factor. Puede ser Cualitativo o Cuantitativo</a:t>
          </a:r>
          <a:endParaRPr lang="es-PE" sz="1600" kern="1200" dirty="0">
            <a:latin typeface="Tw Cen MT Condensed" panose="020B0606020104020203" pitchFamily="34" charset="0"/>
          </a:endParaRPr>
        </a:p>
      </dsp:txBody>
      <dsp:txXfrm>
        <a:off x="0" y="1582251"/>
        <a:ext cx="5331362" cy="352402"/>
      </dsp:txXfrm>
    </dsp:sp>
    <dsp:sp modelId="{FC584276-EC90-4E12-86CF-D460FEE28C12}">
      <dsp:nvSpPr>
        <dsp:cNvPr id="0" name=""/>
        <dsp:cNvSpPr/>
      </dsp:nvSpPr>
      <dsp:spPr>
        <a:xfrm rot="10800000">
          <a:off x="0" y="1451"/>
          <a:ext cx="5331362" cy="1178604"/>
        </a:xfrm>
        <a:prstGeom prst="upArrowCallou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PE" sz="1800" b="1" u="none" strike="noStrike" kern="1200" dirty="0">
              <a:effectLst/>
              <a:latin typeface="Tw Cen MT Condensed" panose="020B0606020104020203" pitchFamily="34" charset="0"/>
            </a:rPr>
            <a:t>Factor</a:t>
          </a:r>
          <a:endParaRPr lang="es-PE" sz="1400" b="1" kern="1200" dirty="0"/>
        </a:p>
      </dsp:txBody>
      <dsp:txXfrm rot="-10800000">
        <a:off x="0" y="1451"/>
        <a:ext cx="5331362" cy="413690"/>
      </dsp:txXfrm>
    </dsp:sp>
    <dsp:sp modelId="{4C60A10F-CA63-4E02-A305-80D889827255}">
      <dsp:nvSpPr>
        <dsp:cNvPr id="0" name=""/>
        <dsp:cNvSpPr/>
      </dsp:nvSpPr>
      <dsp:spPr>
        <a:xfrm>
          <a:off x="0" y="415142"/>
          <a:ext cx="5331362" cy="352402"/>
        </a:xfrm>
        <a:prstGeom prst="rect">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w Cen MT Condensed" panose="020B0606020104020203" pitchFamily="34" charset="0"/>
            </a:rPr>
            <a:t>Conjunto de tratamientos de una misma clase</a:t>
          </a:r>
          <a:endParaRPr lang="es-PE" sz="1600" kern="1200" dirty="0">
            <a:latin typeface="Tw Cen MT Condensed" panose="020B0606020104020203" pitchFamily="34" charset="0"/>
          </a:endParaRPr>
        </a:p>
      </dsp:txBody>
      <dsp:txXfrm>
        <a:off x="0" y="415142"/>
        <a:ext cx="5331362" cy="35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E6-650B-4377-BDD5-BE7D31CD8FBF}">
      <dsp:nvSpPr>
        <dsp:cNvPr id="0" name=""/>
        <dsp:cNvSpPr/>
      </dsp:nvSpPr>
      <dsp:spPr>
        <a:xfrm>
          <a:off x="0" y="223070"/>
          <a:ext cx="4730906" cy="4668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Tw Cen MT Condensed" panose="020B0606020104020203" pitchFamily="34" charset="0"/>
            </a:rPr>
            <a:t>VENTAJAS</a:t>
          </a:r>
          <a:endParaRPr lang="es-PE" sz="2100" kern="1200" dirty="0">
            <a:latin typeface="Tw Cen MT Condensed" panose="020B0606020104020203" pitchFamily="34" charset="0"/>
          </a:endParaRPr>
        </a:p>
      </dsp:txBody>
      <dsp:txXfrm>
        <a:off x="22789" y="245859"/>
        <a:ext cx="4685328" cy="421251"/>
      </dsp:txXfrm>
    </dsp:sp>
    <dsp:sp modelId="{E1B62696-1483-4687-BF12-3319675B9559}">
      <dsp:nvSpPr>
        <dsp:cNvPr id="0" name=""/>
        <dsp:cNvSpPr/>
      </dsp:nvSpPr>
      <dsp:spPr>
        <a:xfrm>
          <a:off x="0" y="689900"/>
          <a:ext cx="4730906" cy="13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latin typeface="Tw Cen MT Condensed" panose="020B0606020104020203" pitchFamily="34" charset="0"/>
            </a:rPr>
            <a:t>Permite estudiar los efectos, principales e interacción de factores (simples, cruzados y anidados)</a:t>
          </a:r>
          <a:endParaRPr lang="es-PE" sz="1600" kern="1200" dirty="0">
            <a:latin typeface="Tw Cen MT Condensed" panose="020B0606020104020203" pitchFamily="34" charset="0"/>
          </a:endParaRPr>
        </a:p>
        <a:p>
          <a:pPr marL="171450" lvl="1" indent="-171450" algn="l" defTabSz="711200">
            <a:lnSpc>
              <a:spcPct val="90000"/>
            </a:lnSpc>
            <a:spcBef>
              <a:spcPct val="0"/>
            </a:spcBef>
            <a:spcAft>
              <a:spcPct val="20000"/>
            </a:spcAft>
            <a:buChar char="•"/>
          </a:pPr>
          <a:r>
            <a:rPr lang="es-ES" sz="1600" kern="1200" dirty="0">
              <a:latin typeface="Tw Cen MT Condensed" panose="020B0606020104020203" pitchFamily="34" charset="0"/>
            </a:rPr>
            <a:t>Todas las unidades experimentales intervienen en la determinación de los efectos principales e interacciones (alto número de repeticiones)</a:t>
          </a:r>
          <a:endParaRPr lang="es-PE" sz="1600" kern="1200" dirty="0">
            <a:latin typeface="Tw Cen MT Condensed" panose="020B0606020104020203" pitchFamily="34" charset="0"/>
          </a:endParaRPr>
        </a:p>
        <a:p>
          <a:pPr marL="171450" lvl="1" indent="-171450" algn="l" defTabSz="711200">
            <a:lnSpc>
              <a:spcPct val="90000"/>
            </a:lnSpc>
            <a:spcBef>
              <a:spcPct val="0"/>
            </a:spcBef>
            <a:spcAft>
              <a:spcPct val="20000"/>
            </a:spcAft>
            <a:buChar char="•"/>
          </a:pPr>
          <a:r>
            <a:rPr lang="es-ES" sz="1600" kern="1200" dirty="0">
              <a:latin typeface="Tw Cen MT Condensed" panose="020B0606020104020203" pitchFamily="34" charset="0"/>
            </a:rPr>
            <a:t>Alto número de grados de libertad del error, disminuyendo la varianza </a:t>
          </a:r>
          <a:endParaRPr lang="es-PE" sz="1600" kern="1200" dirty="0">
            <a:latin typeface="Tw Cen MT Condensed" panose="020B0606020104020203" pitchFamily="34" charset="0"/>
          </a:endParaRPr>
        </a:p>
      </dsp:txBody>
      <dsp:txXfrm>
        <a:off x="0" y="689900"/>
        <a:ext cx="4730906" cy="1325835"/>
      </dsp:txXfrm>
    </dsp:sp>
    <dsp:sp modelId="{2286D216-36E9-4674-BB3B-1CFD5DECE9A4}">
      <dsp:nvSpPr>
        <dsp:cNvPr id="0" name=""/>
        <dsp:cNvSpPr/>
      </dsp:nvSpPr>
      <dsp:spPr>
        <a:xfrm>
          <a:off x="0" y="2015735"/>
          <a:ext cx="4730906" cy="4668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Tw Cen MT Condensed" panose="020B0606020104020203" pitchFamily="34" charset="0"/>
            </a:rPr>
            <a:t>Desventajas</a:t>
          </a:r>
          <a:endParaRPr lang="es-PE" sz="2100" kern="1200" dirty="0">
            <a:latin typeface="Tw Cen MT Condensed" panose="020B0606020104020203" pitchFamily="34" charset="0"/>
          </a:endParaRPr>
        </a:p>
      </dsp:txBody>
      <dsp:txXfrm>
        <a:off x="22789" y="2038524"/>
        <a:ext cx="4685328" cy="421251"/>
      </dsp:txXfrm>
    </dsp:sp>
    <dsp:sp modelId="{C35FDB6B-2E1A-4EDB-9E5E-B001A38958F5}">
      <dsp:nvSpPr>
        <dsp:cNvPr id="0" name=""/>
        <dsp:cNvSpPr/>
      </dsp:nvSpPr>
      <dsp:spPr>
        <a:xfrm>
          <a:off x="0" y="2482565"/>
          <a:ext cx="4730906"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0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b="0" i="0" u="none" kern="1200" dirty="0">
              <a:latin typeface="Tw Cen MT Condensed" panose="020B0606020104020203" pitchFamily="34" charset="0"/>
            </a:rPr>
            <a:t>Mayor número de unidades experimentales genera mayores costos y trabajo en la ejecución.</a:t>
          </a:r>
          <a:endParaRPr lang="es-PE" sz="1600" kern="1200" dirty="0">
            <a:latin typeface="Tw Cen MT Condensed" panose="020B0606020104020203" pitchFamily="34" charset="0"/>
          </a:endParaRPr>
        </a:p>
        <a:p>
          <a:pPr marL="171450" lvl="1" indent="-171450" algn="l" defTabSz="711200">
            <a:lnSpc>
              <a:spcPct val="90000"/>
            </a:lnSpc>
            <a:spcBef>
              <a:spcPct val="0"/>
            </a:spcBef>
            <a:spcAft>
              <a:spcPct val="20000"/>
            </a:spcAft>
            <a:buChar char="•"/>
          </a:pPr>
          <a:r>
            <a:rPr lang="es-ES" sz="1600" b="0" i="0" u="none" kern="1200" dirty="0">
              <a:latin typeface="Tw Cen MT Condensed" panose="020B0606020104020203" pitchFamily="34" charset="0"/>
            </a:rPr>
            <a:t>Análisis complejo, a medida que el número de factores y niveles aumenta.</a:t>
          </a:r>
          <a:endParaRPr lang="es-PE" sz="1600" b="0" i="0" u="none" kern="1200" dirty="0">
            <a:latin typeface="Tw Cen MT Condensed" panose="020B0606020104020203" pitchFamily="34" charset="0"/>
          </a:endParaRPr>
        </a:p>
        <a:p>
          <a:pPr marL="171450" lvl="1" indent="-171450" algn="l" defTabSz="711200">
            <a:lnSpc>
              <a:spcPct val="90000"/>
            </a:lnSpc>
            <a:spcBef>
              <a:spcPct val="0"/>
            </a:spcBef>
            <a:spcAft>
              <a:spcPct val="20000"/>
            </a:spcAft>
            <a:buChar char="•"/>
          </a:pPr>
          <a:r>
            <a:rPr lang="es-ES" sz="1600" b="0" i="0" u="none" kern="1200" dirty="0">
              <a:latin typeface="Tw Cen MT Condensed" panose="020B0606020104020203" pitchFamily="34" charset="0"/>
            </a:rPr>
            <a:t>Algunas combinaciones en el experimento son innecesarias, más importantes para balancear el experimento.</a:t>
          </a:r>
          <a:endParaRPr lang="es-PE" sz="1600" b="0" i="0" u="none" kern="1200" dirty="0">
            <a:latin typeface="Tw Cen MT Condensed" panose="020B0606020104020203" pitchFamily="34" charset="0"/>
          </a:endParaRPr>
        </a:p>
        <a:p>
          <a:pPr marL="171450" lvl="1" indent="-171450" algn="l" defTabSz="711200">
            <a:lnSpc>
              <a:spcPct val="90000"/>
            </a:lnSpc>
            <a:spcBef>
              <a:spcPct val="0"/>
            </a:spcBef>
            <a:spcAft>
              <a:spcPct val="20000"/>
            </a:spcAft>
            <a:buChar char="•"/>
          </a:pPr>
          <a:r>
            <a:rPr lang="es-ES" sz="1600" b="0" i="0" u="none" kern="1200" dirty="0">
              <a:latin typeface="Tw Cen MT Condensed" panose="020B0606020104020203" pitchFamily="34" charset="0"/>
            </a:rPr>
            <a:t>Análisis de la varianza diferente </a:t>
          </a:r>
          <a:endParaRPr lang="es-PE" sz="1600" b="0" i="0" u="none" kern="1200" dirty="0">
            <a:latin typeface="Tw Cen MT Condensed" panose="020B0606020104020203" pitchFamily="34" charset="0"/>
          </a:endParaRPr>
        </a:p>
      </dsp:txBody>
      <dsp:txXfrm>
        <a:off x="0" y="2482565"/>
        <a:ext cx="4730906" cy="1564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5C608-24CC-4F97-920F-3EFD0F9B76F5}">
      <dsp:nvSpPr>
        <dsp:cNvPr id="0" name=""/>
        <dsp:cNvSpPr/>
      </dsp:nvSpPr>
      <dsp:spPr>
        <a:xfrm>
          <a:off x="5544"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Tw Cen MT Condensed" panose="020B0606020104020203" pitchFamily="34" charset="0"/>
            </a:rPr>
            <a:t> ¿Por qué es importante ordenar los datos?</a:t>
          </a:r>
          <a:endParaRPr lang="es-PE" sz="1700" kern="1200" dirty="0">
            <a:latin typeface="Tw Cen MT Condensed" panose="020B0606020104020203" pitchFamily="34" charset="0"/>
          </a:endParaRPr>
        </a:p>
      </dsp:txBody>
      <dsp:txXfrm>
        <a:off x="373967" y="0"/>
        <a:ext cx="1325635" cy="736846"/>
      </dsp:txXfrm>
    </dsp:sp>
    <dsp:sp modelId="{D9E7CAA0-D253-4DC9-A347-554F674512A2}">
      <dsp:nvSpPr>
        <dsp:cNvPr id="0" name=""/>
        <dsp:cNvSpPr/>
      </dsp:nvSpPr>
      <dsp:spPr>
        <a:xfrm>
          <a:off x="1861777"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PE" sz="1700" kern="1200" dirty="0">
              <a:latin typeface="Tw Cen MT Condensed" panose="020B0606020104020203" pitchFamily="34" charset="0"/>
            </a:rPr>
            <a:t>Facilita el análisis estadístico</a:t>
          </a:r>
        </a:p>
      </dsp:txBody>
      <dsp:txXfrm>
        <a:off x="2230200" y="0"/>
        <a:ext cx="1325635" cy="736846"/>
      </dsp:txXfrm>
    </dsp:sp>
    <dsp:sp modelId="{E468934F-94C1-41A6-AC79-98B362417075}">
      <dsp:nvSpPr>
        <dsp:cNvPr id="0" name=""/>
        <dsp:cNvSpPr/>
      </dsp:nvSpPr>
      <dsp:spPr>
        <a:xfrm>
          <a:off x="3718011"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Tw Cen MT Condensed" panose="020B0606020104020203" pitchFamily="34" charset="0"/>
            </a:rPr>
            <a:t>Permite identificar patrones y tendencias</a:t>
          </a:r>
          <a:endParaRPr lang="es-PE" sz="1700" kern="1200" dirty="0">
            <a:latin typeface="Tw Cen MT Condensed" panose="020B0606020104020203" pitchFamily="34" charset="0"/>
          </a:endParaRPr>
        </a:p>
      </dsp:txBody>
      <dsp:txXfrm>
        <a:off x="4086434" y="0"/>
        <a:ext cx="1325635" cy="736846"/>
      </dsp:txXfrm>
    </dsp:sp>
    <dsp:sp modelId="{E5783DF5-FD05-491F-8630-1D85CBCD36D8}">
      <dsp:nvSpPr>
        <dsp:cNvPr id="0" name=""/>
        <dsp:cNvSpPr/>
      </dsp:nvSpPr>
      <dsp:spPr>
        <a:xfrm>
          <a:off x="5574244"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Tw Cen MT Condensed" panose="020B0606020104020203" pitchFamily="34" charset="0"/>
            </a:rPr>
            <a:t>Mejora la visualización de resultados</a:t>
          </a:r>
          <a:endParaRPr lang="es-PE" sz="1700" kern="1200" dirty="0">
            <a:latin typeface="Tw Cen MT Condensed" panose="020B0606020104020203" pitchFamily="34" charset="0"/>
          </a:endParaRPr>
        </a:p>
      </dsp:txBody>
      <dsp:txXfrm>
        <a:off x="5942667" y="0"/>
        <a:ext cx="1325635" cy="736846"/>
      </dsp:txXfrm>
    </dsp:sp>
    <dsp:sp modelId="{D696BFAD-40BB-4B7D-A0BB-A83563A5E95B}">
      <dsp:nvSpPr>
        <dsp:cNvPr id="0" name=""/>
        <dsp:cNvSpPr/>
      </dsp:nvSpPr>
      <dsp:spPr>
        <a:xfrm>
          <a:off x="7430477"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Tw Cen MT Condensed" panose="020B0606020104020203" pitchFamily="34" charset="0"/>
            </a:rPr>
            <a:t>Prepara los datos para software estadístico</a:t>
          </a:r>
          <a:endParaRPr lang="es-PE" sz="1700" kern="1200" dirty="0">
            <a:latin typeface="Tw Cen MT Condensed" panose="020B0606020104020203" pitchFamily="34" charset="0"/>
          </a:endParaRPr>
        </a:p>
      </dsp:txBody>
      <dsp:txXfrm>
        <a:off x="7798900" y="0"/>
        <a:ext cx="1325635" cy="736846"/>
      </dsp:txXfrm>
    </dsp:sp>
    <dsp:sp modelId="{695A6760-1882-4D78-8E9F-4E4299BC57F1}">
      <dsp:nvSpPr>
        <dsp:cNvPr id="0" name=""/>
        <dsp:cNvSpPr/>
      </dsp:nvSpPr>
      <dsp:spPr>
        <a:xfrm>
          <a:off x="9286711" y="0"/>
          <a:ext cx="2062481" cy="736846"/>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s-PE" sz="1700" kern="1200" dirty="0">
              <a:latin typeface="Tw Cen MT Condensed" panose="020B0606020104020203" pitchFamily="34" charset="0"/>
            </a:rPr>
            <a:t>Ayuda a detectar valores atípicos</a:t>
          </a:r>
        </a:p>
      </dsp:txBody>
      <dsp:txXfrm>
        <a:off x="9655134" y="0"/>
        <a:ext cx="1325635" cy="736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A5AD0-FE88-496E-B1D1-CA5FABFD9799}">
      <dsp:nvSpPr>
        <dsp:cNvPr id="0" name=""/>
        <dsp:cNvSpPr/>
      </dsp:nvSpPr>
      <dsp:spPr>
        <a:xfrm>
          <a:off x="0" y="326690"/>
          <a:ext cx="4630927" cy="992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208280" rIns="359411"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a:latin typeface="Tw Cen MT Condensed" panose="020B0606020104020203" pitchFamily="34" charset="0"/>
            </a:rPr>
            <a:t>Es una prueba estadística paramétrica que permite comparar las medias de tres o más grupos para determinar si existen diferencias significativas entre ellas, basándose en la variabilidad dentro y entre los grupos.</a:t>
          </a:r>
          <a:endParaRPr lang="es-PE" sz="1400" kern="1200" dirty="0">
            <a:latin typeface="Tw Cen MT Condensed" panose="020B0606020104020203" pitchFamily="34" charset="0"/>
          </a:endParaRPr>
        </a:p>
      </dsp:txBody>
      <dsp:txXfrm>
        <a:off x="0" y="326690"/>
        <a:ext cx="4630927" cy="992250"/>
      </dsp:txXfrm>
    </dsp:sp>
    <dsp:sp modelId="{B2F716D6-16A8-471B-B458-91515DF9AA81}">
      <dsp:nvSpPr>
        <dsp:cNvPr id="0" name=""/>
        <dsp:cNvSpPr/>
      </dsp:nvSpPr>
      <dsp:spPr>
        <a:xfrm>
          <a:off x="231546" y="179090"/>
          <a:ext cx="3241649" cy="295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533400">
            <a:lnSpc>
              <a:spcPct val="90000"/>
            </a:lnSpc>
            <a:spcBef>
              <a:spcPct val="0"/>
            </a:spcBef>
            <a:spcAft>
              <a:spcPct val="35000"/>
            </a:spcAft>
            <a:buNone/>
          </a:pPr>
          <a:r>
            <a:rPr lang="es-PE" sz="1200" kern="1200" dirty="0">
              <a:latin typeface="Tw Cen MT Condensed" panose="020B0606020104020203" pitchFamily="34" charset="0"/>
            </a:rPr>
            <a:t>ANOVA (Análisis de Varianza)</a:t>
          </a:r>
        </a:p>
        <a:p>
          <a:pPr marL="0" lvl="0" indent="0" algn="l" defTabSz="533400">
            <a:lnSpc>
              <a:spcPct val="90000"/>
            </a:lnSpc>
            <a:spcBef>
              <a:spcPct val="0"/>
            </a:spcBef>
            <a:spcAft>
              <a:spcPct val="35000"/>
            </a:spcAft>
            <a:buNone/>
          </a:pPr>
          <a:r>
            <a:rPr lang="es-ES" sz="800" kern="1200" dirty="0"/>
            <a:t> </a:t>
          </a:r>
          <a:endParaRPr lang="es-PE" sz="800" kern="1200" dirty="0"/>
        </a:p>
      </dsp:txBody>
      <dsp:txXfrm>
        <a:off x="245956" y="193500"/>
        <a:ext cx="3212829" cy="266380"/>
      </dsp:txXfrm>
    </dsp:sp>
    <dsp:sp modelId="{3056A382-01EA-4115-B26D-6E9349AA23C6}">
      <dsp:nvSpPr>
        <dsp:cNvPr id="0" name=""/>
        <dsp:cNvSpPr/>
      </dsp:nvSpPr>
      <dsp:spPr>
        <a:xfrm>
          <a:off x="0" y="1520541"/>
          <a:ext cx="4630927" cy="4803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208280" rIns="359411"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a:latin typeface="Tw Cen MT Condensed" panose="020B0606020104020203" pitchFamily="34" charset="0"/>
            </a:rPr>
            <a:t>Varianza Total = Varianza Entre Grupos + Varianza Dentro de Grupos</a:t>
          </a:r>
          <a:endParaRPr lang="es-PE" sz="1400" kern="1200" dirty="0">
            <a:latin typeface="Tw Cen MT Condensed" panose="020B0606020104020203" pitchFamily="34" charset="0"/>
          </a:endParaRPr>
        </a:p>
      </dsp:txBody>
      <dsp:txXfrm>
        <a:off x="0" y="1520541"/>
        <a:ext cx="4630927" cy="480375"/>
      </dsp:txXfrm>
    </dsp:sp>
    <dsp:sp modelId="{94197B3C-D0E6-4B13-8724-016AC6BF25CD}">
      <dsp:nvSpPr>
        <dsp:cNvPr id="0" name=""/>
        <dsp:cNvSpPr/>
      </dsp:nvSpPr>
      <dsp:spPr>
        <a:xfrm>
          <a:off x="231546" y="1372941"/>
          <a:ext cx="3241649" cy="295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533400">
            <a:lnSpc>
              <a:spcPct val="90000"/>
            </a:lnSpc>
            <a:spcBef>
              <a:spcPct val="0"/>
            </a:spcBef>
            <a:spcAft>
              <a:spcPct val="35000"/>
            </a:spcAft>
            <a:buNone/>
          </a:pPr>
          <a:r>
            <a:rPr lang="es-PE" sz="1200" kern="1200" dirty="0">
              <a:latin typeface="Tw Cen MT Condensed" panose="020B0606020104020203" pitchFamily="34" charset="0"/>
            </a:rPr>
            <a:t>Descomposición de la Varianza</a:t>
          </a:r>
        </a:p>
      </dsp:txBody>
      <dsp:txXfrm>
        <a:off x="245956" y="1387351"/>
        <a:ext cx="3212829" cy="266380"/>
      </dsp:txXfrm>
    </dsp:sp>
    <dsp:sp modelId="{667AA3F6-0F88-44A6-ABD6-EBBEF8B7B288}">
      <dsp:nvSpPr>
        <dsp:cNvPr id="0" name=""/>
        <dsp:cNvSpPr/>
      </dsp:nvSpPr>
      <dsp:spPr>
        <a:xfrm>
          <a:off x="0" y="2202516"/>
          <a:ext cx="4630927" cy="1102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208280" rIns="359411" bIns="78232" numCol="1" spcCol="1270" anchor="t" anchorCtr="0">
          <a:noAutofit/>
        </a:bodyPr>
        <a:lstStyle/>
        <a:p>
          <a:pPr marL="57150" lvl="1" indent="-57150" algn="l" defTabSz="466725">
            <a:lnSpc>
              <a:spcPct val="90000"/>
            </a:lnSpc>
            <a:spcBef>
              <a:spcPct val="0"/>
            </a:spcBef>
            <a:spcAft>
              <a:spcPct val="15000"/>
            </a:spcAft>
            <a:buFontTx/>
            <a:buNone/>
          </a:pPr>
          <a:r>
            <a:rPr lang="es-ES" sz="1050" b="1" kern="1200" dirty="0" err="1">
              <a:latin typeface="Tw Cen MT Condensed" panose="020B0606020104020203" pitchFamily="34" charset="0"/>
            </a:rPr>
            <a:t>Y_ij</a:t>
          </a:r>
          <a:r>
            <a:rPr lang="es-ES" sz="1050" b="1" kern="1200" dirty="0">
              <a:latin typeface="Tw Cen MT Condensed" panose="020B0606020104020203" pitchFamily="34" charset="0"/>
            </a:rPr>
            <a:t> = μ + </a:t>
          </a:r>
          <a:r>
            <a:rPr lang="es-ES" sz="1050" b="1" kern="1200" dirty="0" err="1">
              <a:latin typeface="Tw Cen MT Condensed" panose="020B0606020104020203" pitchFamily="34" charset="0"/>
            </a:rPr>
            <a:t>τ_i</a:t>
          </a:r>
          <a:r>
            <a:rPr lang="es-ES" sz="1050" b="1" kern="1200" dirty="0">
              <a:latin typeface="Tw Cen MT Condensed" panose="020B0606020104020203" pitchFamily="34" charset="0"/>
            </a:rPr>
            <a:t> + </a:t>
          </a:r>
          <a:r>
            <a:rPr lang="es-ES" sz="1050" b="1" kern="1200" dirty="0" err="1">
              <a:latin typeface="Tw Cen MT Condensed" panose="020B0606020104020203" pitchFamily="34" charset="0"/>
            </a:rPr>
            <a:t>ε_ij</a:t>
          </a:r>
          <a:endParaRPr lang="es-PE" sz="1050" b="1" kern="1200" dirty="0">
            <a:latin typeface="Tw Cen MT Condensed" panose="020B0606020104020203" pitchFamily="34" charset="0"/>
          </a:endParaRPr>
        </a:p>
        <a:p>
          <a:pPr marL="57150" lvl="1" indent="-57150" algn="l" defTabSz="466725">
            <a:lnSpc>
              <a:spcPct val="90000"/>
            </a:lnSpc>
            <a:spcBef>
              <a:spcPct val="0"/>
            </a:spcBef>
            <a:spcAft>
              <a:spcPct val="15000"/>
            </a:spcAft>
            <a:buChar char="•"/>
          </a:pPr>
          <a:r>
            <a:rPr lang="es-ES" sz="1050" kern="1200" dirty="0" err="1">
              <a:latin typeface="Tw Cen MT Condensed" panose="020B0606020104020203" pitchFamily="34" charset="0"/>
            </a:rPr>
            <a:t>Y_ij</a:t>
          </a:r>
          <a:r>
            <a:rPr lang="es-ES" sz="1050" kern="1200" dirty="0">
              <a:latin typeface="Tw Cen MT Condensed" panose="020B0606020104020203" pitchFamily="34" charset="0"/>
            </a:rPr>
            <a:t>: Observación j del grupo i
μ: Media general
</a:t>
          </a:r>
          <a:r>
            <a:rPr lang="es-ES" sz="1050" kern="1200" dirty="0" err="1">
              <a:latin typeface="Tw Cen MT Condensed" panose="020B0606020104020203" pitchFamily="34" charset="0"/>
            </a:rPr>
            <a:t>τ_i</a:t>
          </a:r>
          <a:r>
            <a:rPr lang="es-ES" sz="1050" kern="1200" dirty="0">
              <a:latin typeface="Tw Cen MT Condensed" panose="020B0606020104020203" pitchFamily="34" charset="0"/>
            </a:rPr>
            <a:t>: Efecto del tratamiento i
</a:t>
          </a:r>
          <a:r>
            <a:rPr lang="es-ES" sz="1050" kern="1200" dirty="0" err="1">
              <a:latin typeface="Tw Cen MT Condensed" panose="020B0606020104020203" pitchFamily="34" charset="0"/>
            </a:rPr>
            <a:t>ε_ij</a:t>
          </a:r>
          <a:r>
            <a:rPr lang="es-ES" sz="1050" kern="1200" dirty="0">
              <a:latin typeface="Tw Cen MT Condensed" panose="020B0606020104020203" pitchFamily="34" charset="0"/>
            </a:rPr>
            <a:t>: Error aleatorio</a:t>
          </a:r>
          <a:endParaRPr lang="es-PE" sz="1050" kern="1200" dirty="0">
            <a:latin typeface="Tw Cen MT Condensed" panose="020B0606020104020203" pitchFamily="34" charset="0"/>
          </a:endParaRPr>
        </a:p>
      </dsp:txBody>
      <dsp:txXfrm>
        <a:off x="0" y="2202516"/>
        <a:ext cx="4630927" cy="1102500"/>
      </dsp:txXfrm>
    </dsp:sp>
    <dsp:sp modelId="{6006F039-3246-432E-8C8B-6B6589294738}">
      <dsp:nvSpPr>
        <dsp:cNvPr id="0" name=""/>
        <dsp:cNvSpPr/>
      </dsp:nvSpPr>
      <dsp:spPr>
        <a:xfrm>
          <a:off x="231546" y="2054916"/>
          <a:ext cx="3241649" cy="295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444500">
            <a:lnSpc>
              <a:spcPct val="90000"/>
            </a:lnSpc>
            <a:spcBef>
              <a:spcPct val="0"/>
            </a:spcBef>
            <a:spcAft>
              <a:spcPct val="35000"/>
            </a:spcAft>
            <a:buNone/>
          </a:pPr>
          <a:r>
            <a:rPr lang="es-PE" sz="1000" kern="1200" dirty="0">
              <a:latin typeface="Tw Cen MT Condensed" panose="020B0606020104020203" pitchFamily="34" charset="0"/>
            </a:rPr>
            <a:t>Modelo Matemático</a:t>
          </a:r>
        </a:p>
      </dsp:txBody>
      <dsp:txXfrm>
        <a:off x="245956" y="2069326"/>
        <a:ext cx="3212829" cy="266380"/>
      </dsp:txXfrm>
    </dsp:sp>
    <dsp:sp modelId="{E87D0AF8-FCBB-473F-B37C-168ABB3590D2}">
      <dsp:nvSpPr>
        <dsp:cNvPr id="0" name=""/>
        <dsp:cNvSpPr/>
      </dsp:nvSpPr>
      <dsp:spPr>
        <a:xfrm>
          <a:off x="0" y="3506616"/>
          <a:ext cx="4630927" cy="693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9411" tIns="208280" rIns="359411" bIns="71120" numCol="1" spcCol="1270" anchor="t" anchorCtr="0">
          <a:noAutofit/>
        </a:bodyPr>
        <a:lstStyle/>
        <a:p>
          <a:pPr marL="57150" lvl="1" indent="-57150" algn="l" defTabSz="444500">
            <a:lnSpc>
              <a:spcPct val="90000"/>
            </a:lnSpc>
            <a:spcBef>
              <a:spcPct val="0"/>
            </a:spcBef>
            <a:spcAft>
              <a:spcPct val="15000"/>
            </a:spcAft>
            <a:buChar char="•"/>
          </a:pPr>
          <a:r>
            <a:rPr lang="es-ES" sz="1000" kern="1200" dirty="0">
              <a:latin typeface="Tw Cen MT Condensed" panose="020B0606020104020203" pitchFamily="34" charset="0"/>
            </a:rPr>
            <a:t>El valor de F, que resulta del cociente de la varianza entre grupos dividida entre la varianza residual:</a:t>
          </a:r>
          <a:endParaRPr lang="es-PE" sz="1000" kern="1200" dirty="0">
            <a:latin typeface="Tw Cen MT Condensed" panose="020B0606020104020203" pitchFamily="34" charset="0"/>
          </a:endParaRPr>
        </a:p>
        <a:p>
          <a:pPr marL="57150" lvl="1" indent="-57150" algn="l" defTabSz="444500">
            <a:lnSpc>
              <a:spcPct val="90000"/>
            </a:lnSpc>
            <a:spcBef>
              <a:spcPct val="0"/>
            </a:spcBef>
            <a:spcAft>
              <a:spcPct val="15000"/>
            </a:spcAft>
            <a:buChar char="•"/>
          </a:pPr>
          <a:endParaRPr lang="es-PE" sz="1000" kern="1200" dirty="0">
            <a:latin typeface="Tw Cen MT Condensed" panose="020B0606020104020203" pitchFamily="34" charset="0"/>
          </a:endParaRPr>
        </a:p>
        <a:p>
          <a:pPr marL="57150" lvl="1" indent="-57150" algn="l" defTabSz="444500">
            <a:lnSpc>
              <a:spcPct val="90000"/>
            </a:lnSpc>
            <a:spcBef>
              <a:spcPct val="0"/>
            </a:spcBef>
            <a:spcAft>
              <a:spcPct val="15000"/>
            </a:spcAft>
            <a:buFontTx/>
            <a:buNone/>
          </a:pPr>
          <a:r>
            <a:rPr lang="es-ES" sz="1000" kern="1200" dirty="0">
              <a:latin typeface="Tw Cen MT Condensed" panose="020B0606020104020203" pitchFamily="34" charset="0"/>
            </a:rPr>
            <a:t>F = Varianza entre grupos / varianza residual</a:t>
          </a:r>
          <a:endParaRPr lang="es-PE" sz="1000" kern="1200" dirty="0">
            <a:latin typeface="Tw Cen MT Condensed" panose="020B0606020104020203" pitchFamily="34" charset="0"/>
          </a:endParaRPr>
        </a:p>
      </dsp:txBody>
      <dsp:txXfrm>
        <a:off x="0" y="3506616"/>
        <a:ext cx="4630927" cy="693000"/>
      </dsp:txXfrm>
    </dsp:sp>
    <dsp:sp modelId="{9C55E92F-FE49-413F-9C35-1F9DAE793211}">
      <dsp:nvSpPr>
        <dsp:cNvPr id="0" name=""/>
        <dsp:cNvSpPr/>
      </dsp:nvSpPr>
      <dsp:spPr>
        <a:xfrm>
          <a:off x="231546" y="3359016"/>
          <a:ext cx="3241649" cy="295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527" tIns="0" rIns="122527" bIns="0" numCol="1" spcCol="1270" anchor="ctr" anchorCtr="0">
          <a:noAutofit/>
        </a:bodyPr>
        <a:lstStyle/>
        <a:p>
          <a:pPr marL="0" lvl="0" indent="0" algn="l" defTabSz="444500">
            <a:lnSpc>
              <a:spcPct val="90000"/>
            </a:lnSpc>
            <a:spcBef>
              <a:spcPct val="0"/>
            </a:spcBef>
            <a:spcAft>
              <a:spcPct val="35000"/>
            </a:spcAft>
            <a:buNone/>
          </a:pPr>
          <a:r>
            <a:rPr lang="es-PE" sz="1000" kern="1200" dirty="0">
              <a:latin typeface="Tw Cen MT Condensed" panose="020B0606020104020203" pitchFamily="34" charset="0"/>
            </a:rPr>
            <a:t>Estadístico de prueba</a:t>
          </a:r>
        </a:p>
      </dsp:txBody>
      <dsp:txXfrm>
        <a:off x="245956" y="3373426"/>
        <a:ext cx="3212829" cy="2663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910A5-20B0-46EA-8716-F9B2FE60E088}">
      <dsp:nvSpPr>
        <dsp:cNvPr id="0" name=""/>
        <dsp:cNvSpPr/>
      </dsp:nvSpPr>
      <dsp:spPr>
        <a:xfrm>
          <a:off x="0" y="0"/>
          <a:ext cx="5669280" cy="1417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155700">
            <a:lnSpc>
              <a:spcPct val="90000"/>
            </a:lnSpc>
            <a:spcBef>
              <a:spcPct val="0"/>
            </a:spcBef>
            <a:spcAft>
              <a:spcPct val="35000"/>
            </a:spcAft>
            <a:buNone/>
          </a:pPr>
          <a:r>
            <a:rPr lang="es-PE" sz="2600" kern="1200" dirty="0">
              <a:latin typeface="Tw Cen MT Condensed" panose="020B0606020104020203" pitchFamily="34" charset="0"/>
            </a:rPr>
            <a:t>Normalidad</a:t>
          </a:r>
        </a:p>
        <a:p>
          <a:pPr marL="171450" lvl="1" indent="-171450" algn="l" defTabSz="800100">
            <a:lnSpc>
              <a:spcPct val="90000"/>
            </a:lnSpc>
            <a:spcBef>
              <a:spcPct val="0"/>
            </a:spcBef>
            <a:spcAft>
              <a:spcPct val="15000"/>
            </a:spcAft>
            <a:buChar char="•"/>
          </a:pPr>
          <a:r>
            <a:rPr lang="es-ES" sz="1800" kern="1200" dirty="0">
              <a:latin typeface="Tw Cen MT Condensed" panose="020B0606020104020203" pitchFamily="34" charset="0"/>
            </a:rPr>
            <a:t>Los residuales del modelo deben seguir una distribución normal. Esto es crucial para la validez del p-valor.</a:t>
          </a:r>
          <a:endParaRPr lang="es-PE" sz="1800" kern="1200" dirty="0">
            <a:latin typeface="Tw Cen MT Condensed" panose="020B0606020104020203" pitchFamily="34" charset="0"/>
          </a:endParaRPr>
        </a:p>
      </dsp:txBody>
      <dsp:txXfrm>
        <a:off x="1275598" y="0"/>
        <a:ext cx="4393681" cy="1417428"/>
      </dsp:txXfrm>
    </dsp:sp>
    <dsp:sp modelId="{9B92DE62-2F17-4E63-A581-90DEAD3B1DDE}">
      <dsp:nvSpPr>
        <dsp:cNvPr id="0" name=""/>
        <dsp:cNvSpPr/>
      </dsp:nvSpPr>
      <dsp:spPr>
        <a:xfrm>
          <a:off x="141742" y="141742"/>
          <a:ext cx="1133856" cy="1133942"/>
        </a:xfrm>
        <a:prstGeom prst="roundRect">
          <a:avLst>
            <a:gd name="adj" fmla="val 10000"/>
          </a:avLst>
        </a:prstGeom>
        <a:blipFill rotWithShape="1">
          <a:blip xmlns:r="http://schemas.openxmlformats.org/officeDocument/2006/relationships" r:embed="rId1">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t="-20000" b="-20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221569-0C98-4F07-97F6-57454C089896}">
      <dsp:nvSpPr>
        <dsp:cNvPr id="0" name=""/>
        <dsp:cNvSpPr/>
      </dsp:nvSpPr>
      <dsp:spPr>
        <a:xfrm>
          <a:off x="0" y="1559171"/>
          <a:ext cx="5669280" cy="1417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155700">
            <a:lnSpc>
              <a:spcPct val="90000"/>
            </a:lnSpc>
            <a:spcBef>
              <a:spcPct val="0"/>
            </a:spcBef>
            <a:spcAft>
              <a:spcPct val="35000"/>
            </a:spcAft>
            <a:buNone/>
          </a:pPr>
          <a:r>
            <a:rPr lang="es-PE" sz="2600" kern="1200" dirty="0">
              <a:latin typeface="Tw Cen MT Condensed" panose="020B0606020104020203" pitchFamily="34" charset="0"/>
            </a:rPr>
            <a:t>Homogeneidad</a:t>
          </a:r>
        </a:p>
        <a:p>
          <a:pPr marL="171450" lvl="1" indent="-171450" algn="l" defTabSz="800100">
            <a:lnSpc>
              <a:spcPct val="90000"/>
            </a:lnSpc>
            <a:spcBef>
              <a:spcPct val="0"/>
            </a:spcBef>
            <a:spcAft>
              <a:spcPct val="15000"/>
            </a:spcAft>
            <a:buChar char="•"/>
          </a:pPr>
          <a:r>
            <a:rPr lang="es-ES" sz="1800" kern="1200" dirty="0">
              <a:latin typeface="Tw Cen MT Condensed" panose="020B0606020104020203" pitchFamily="34" charset="0"/>
            </a:rPr>
            <a:t>Es el supuesto estadístico que indica que las varianzas de los errores son constantes a lo largo de los valores de la variable independiente.</a:t>
          </a:r>
          <a:endParaRPr lang="es-PE" sz="1800" kern="1200" dirty="0">
            <a:latin typeface="Tw Cen MT Condensed" panose="020B0606020104020203" pitchFamily="34" charset="0"/>
          </a:endParaRPr>
        </a:p>
      </dsp:txBody>
      <dsp:txXfrm>
        <a:off x="1275598" y="1559171"/>
        <a:ext cx="4393681" cy="1417428"/>
      </dsp:txXfrm>
    </dsp:sp>
    <dsp:sp modelId="{08533539-814A-47C2-8F29-F9A1F553DE8D}">
      <dsp:nvSpPr>
        <dsp:cNvPr id="0" name=""/>
        <dsp:cNvSpPr/>
      </dsp:nvSpPr>
      <dsp:spPr>
        <a:xfrm>
          <a:off x="141742" y="1700914"/>
          <a:ext cx="1133856" cy="1133942"/>
        </a:xfrm>
        <a:prstGeom prst="roundRect">
          <a:avLst>
            <a:gd name="adj" fmla="val 10000"/>
          </a:avLst>
        </a:prstGeom>
        <a:blipFill rotWithShape="1">
          <a:blip xmlns:r="http://schemas.openxmlformats.org/officeDocument/2006/relationships" r:embed="rId2">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l="-31000" r="-31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62E95-270E-4C83-9874-70AA4EEF764D}">
      <dsp:nvSpPr>
        <dsp:cNvPr id="0" name=""/>
        <dsp:cNvSpPr/>
      </dsp:nvSpPr>
      <dsp:spPr>
        <a:xfrm>
          <a:off x="0" y="3118342"/>
          <a:ext cx="5669280" cy="14174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155700">
            <a:lnSpc>
              <a:spcPct val="90000"/>
            </a:lnSpc>
            <a:spcBef>
              <a:spcPct val="0"/>
            </a:spcBef>
            <a:spcAft>
              <a:spcPct val="35000"/>
            </a:spcAft>
            <a:buNone/>
          </a:pPr>
          <a:r>
            <a:rPr lang="es-PE" sz="2600" kern="1200" dirty="0">
              <a:latin typeface="Tw Cen MT Condensed" panose="020B0606020104020203" pitchFamily="34" charset="0"/>
            </a:rPr>
            <a:t>Independencia</a:t>
          </a:r>
        </a:p>
        <a:p>
          <a:pPr marL="171450" lvl="1" indent="-171450" algn="l" defTabSz="800100">
            <a:lnSpc>
              <a:spcPct val="90000"/>
            </a:lnSpc>
            <a:spcBef>
              <a:spcPct val="0"/>
            </a:spcBef>
            <a:spcAft>
              <a:spcPct val="15000"/>
            </a:spcAft>
            <a:buChar char="•"/>
          </a:pPr>
          <a:r>
            <a:rPr lang="es-ES" sz="1800" kern="1200" dirty="0">
              <a:latin typeface="Tw Cen MT Condensed" panose="020B0606020104020203" pitchFamily="34" charset="0"/>
            </a:rPr>
            <a:t>Las observaciones dentro y entre grupos deben ser independientes. Un diseño experimental robusto asegura esto.</a:t>
          </a:r>
          <a:endParaRPr lang="es-PE" sz="1800" kern="1200" dirty="0">
            <a:latin typeface="Tw Cen MT Condensed" panose="020B0606020104020203" pitchFamily="34" charset="0"/>
          </a:endParaRPr>
        </a:p>
      </dsp:txBody>
      <dsp:txXfrm>
        <a:off x="1275598" y="3118342"/>
        <a:ext cx="4393681" cy="1417428"/>
      </dsp:txXfrm>
    </dsp:sp>
    <dsp:sp modelId="{ADAC189B-5813-4555-9E24-545DCE834085}">
      <dsp:nvSpPr>
        <dsp:cNvPr id="0" name=""/>
        <dsp:cNvSpPr/>
      </dsp:nvSpPr>
      <dsp:spPr>
        <a:xfrm>
          <a:off x="141742" y="3260085"/>
          <a:ext cx="1133856" cy="1133942"/>
        </a:xfrm>
        <a:prstGeom prst="roundRect">
          <a:avLst>
            <a:gd name="adj" fmla="val 10000"/>
          </a:avLst>
        </a:prstGeom>
        <a:blipFill rotWithShape="1">
          <a:blip xmlns:r="http://schemas.openxmlformats.org/officeDocument/2006/relationships" r:embed="rId3">
            <a:duotone>
              <a:schemeClr val="dk1">
                <a:hueOff val="0"/>
                <a:satOff val="0"/>
                <a:lumOff val="0"/>
                <a:alphaOff val="0"/>
                <a:shade val="20000"/>
                <a:satMod val="200000"/>
              </a:schemeClr>
              <a:schemeClr val="dk1">
                <a:hueOff val="0"/>
                <a:satOff val="0"/>
                <a:lumOff val="0"/>
                <a:alphaOff val="0"/>
                <a:tint val="12000"/>
                <a:satMod val="190000"/>
              </a:schemeClr>
            </a:duotone>
          </a:blip>
          <a:srcRect/>
          <a:stretch>
            <a:fillRect l="-31000" r="-31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8DC6E-B95E-4F9D-ABA9-D7573EE2EDC5}">
      <dsp:nvSpPr>
        <dsp:cNvPr id="0" name=""/>
        <dsp:cNvSpPr/>
      </dsp:nvSpPr>
      <dsp:spPr>
        <a:xfrm>
          <a:off x="0" y="438997"/>
          <a:ext cx="5404514" cy="910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450" tIns="354076" rIns="419450"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latin typeface="Tw Cen MT Condensed" panose="020B0606020104020203" pitchFamily="34" charset="0"/>
            </a:rPr>
            <a:t>ANOVA es bastante robusto aun cuando existe cierta falta de normalidad</a:t>
          </a:r>
          <a:endParaRPr lang="es-PE" sz="1700" kern="1200" dirty="0">
            <a:latin typeface="Tw Cen MT Condensed" panose="020B0606020104020203" pitchFamily="34" charset="0"/>
          </a:endParaRPr>
        </a:p>
      </dsp:txBody>
      <dsp:txXfrm>
        <a:off x="0" y="438997"/>
        <a:ext cx="5404514" cy="910350"/>
      </dsp:txXfrm>
    </dsp:sp>
    <dsp:sp modelId="{97EF7BF5-B851-4E3A-966E-F2D6C04CE258}">
      <dsp:nvSpPr>
        <dsp:cNvPr id="0" name=""/>
        <dsp:cNvSpPr/>
      </dsp:nvSpPr>
      <dsp:spPr>
        <a:xfrm>
          <a:off x="270225" y="188077"/>
          <a:ext cx="3783159"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994" tIns="0" rIns="142994" bIns="0" numCol="1" spcCol="1270" anchor="ctr" anchorCtr="0">
          <a:noAutofit/>
        </a:bodyPr>
        <a:lstStyle/>
        <a:p>
          <a:pPr marL="0" lvl="0" indent="0" algn="l" defTabSz="755650">
            <a:lnSpc>
              <a:spcPct val="90000"/>
            </a:lnSpc>
            <a:spcBef>
              <a:spcPct val="0"/>
            </a:spcBef>
            <a:spcAft>
              <a:spcPct val="35000"/>
            </a:spcAft>
            <a:buNone/>
          </a:pPr>
          <a:r>
            <a:rPr lang="es-PE" sz="1700" kern="1200" dirty="0">
              <a:latin typeface="Tw Cen MT Condensed" panose="020B0606020104020203" pitchFamily="34" charset="0"/>
            </a:rPr>
            <a:t>Distribución normal </a:t>
          </a:r>
        </a:p>
      </dsp:txBody>
      <dsp:txXfrm>
        <a:off x="294723" y="212575"/>
        <a:ext cx="3734163" cy="452844"/>
      </dsp:txXfrm>
    </dsp:sp>
    <dsp:sp modelId="{3AB3E4E1-16D0-4C7C-9B73-B96C402083CD}">
      <dsp:nvSpPr>
        <dsp:cNvPr id="0" name=""/>
        <dsp:cNvSpPr/>
      </dsp:nvSpPr>
      <dsp:spPr>
        <a:xfrm>
          <a:off x="0" y="1675704"/>
          <a:ext cx="5404514" cy="910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450" tIns="354076" rIns="419450"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latin typeface="Tw Cen MT Condensed" panose="020B0606020104020203" pitchFamily="34" charset="0"/>
            </a:rPr>
            <a:t>ANOVA es bastante robusto a la falta de homocedasticidad si el diseño es equilibrado (mismo número de observaciones por grupo)</a:t>
          </a:r>
          <a:endParaRPr lang="es-PE" sz="1700" kern="1200" dirty="0">
            <a:latin typeface="Tw Cen MT Condensed" panose="020B0606020104020203" pitchFamily="34" charset="0"/>
          </a:endParaRPr>
        </a:p>
      </dsp:txBody>
      <dsp:txXfrm>
        <a:off x="0" y="1675704"/>
        <a:ext cx="5404514" cy="910350"/>
      </dsp:txXfrm>
    </dsp:sp>
    <dsp:sp modelId="{938673D3-0727-46F7-8253-87664FC70054}">
      <dsp:nvSpPr>
        <dsp:cNvPr id="0" name=""/>
        <dsp:cNvSpPr/>
      </dsp:nvSpPr>
      <dsp:spPr>
        <a:xfrm>
          <a:off x="296053" y="1432967"/>
          <a:ext cx="3783159"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994" tIns="0" rIns="142994" bIns="0" numCol="1" spcCol="1270" anchor="ctr" anchorCtr="0">
          <a:noAutofit/>
        </a:bodyPr>
        <a:lstStyle/>
        <a:p>
          <a:pPr marL="0" lvl="0" indent="0" algn="l" defTabSz="755650">
            <a:lnSpc>
              <a:spcPct val="90000"/>
            </a:lnSpc>
            <a:spcBef>
              <a:spcPct val="0"/>
            </a:spcBef>
            <a:spcAft>
              <a:spcPct val="35000"/>
            </a:spcAft>
            <a:buNone/>
          </a:pPr>
          <a:r>
            <a:rPr lang="es-PE" sz="1700" kern="1200" dirty="0">
              <a:latin typeface="Tw Cen MT Condensed" panose="020B0606020104020203" pitchFamily="34" charset="0"/>
            </a:rPr>
            <a:t>Homocedasticidad</a:t>
          </a:r>
        </a:p>
      </dsp:txBody>
      <dsp:txXfrm>
        <a:off x="320551" y="1457465"/>
        <a:ext cx="3734163" cy="452844"/>
      </dsp:txXfrm>
    </dsp:sp>
    <dsp:sp modelId="{B66D0F4F-9705-4B96-BC74-642B9DB7CD11}">
      <dsp:nvSpPr>
        <dsp:cNvPr id="0" name=""/>
        <dsp:cNvSpPr/>
      </dsp:nvSpPr>
      <dsp:spPr>
        <a:xfrm>
          <a:off x="0" y="2945137"/>
          <a:ext cx="5404514" cy="910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450" tIns="354076" rIns="419450"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latin typeface="Tw Cen MT Condensed" panose="020B0606020104020203" pitchFamily="34" charset="0"/>
            </a:rPr>
            <a:t>Se realiza después del ANOVA, </a:t>
          </a:r>
          <a:r>
            <a:rPr lang="es-ES" sz="1700" kern="1200" dirty="0" err="1">
              <a:latin typeface="Tw Cen MT Condensed" panose="020B0606020104020203" pitchFamily="34" charset="0"/>
            </a:rPr>
            <a:t>atraves</a:t>
          </a:r>
          <a:r>
            <a:rPr lang="es-ES" sz="1700" kern="1200" dirty="0">
              <a:latin typeface="Tw Cen MT Condensed" panose="020B0606020104020203" pitchFamily="34" charset="0"/>
            </a:rPr>
            <a:t> del test de Mauchly y las correcciones de </a:t>
          </a:r>
          <a:r>
            <a:rPr lang="es-ES" sz="1700" kern="1200" dirty="0" err="1">
              <a:latin typeface="Tw Cen MT Condensed" panose="020B0606020104020203" pitchFamily="34" charset="0"/>
            </a:rPr>
            <a:t>Greenhouse-Geisser</a:t>
          </a:r>
          <a:r>
            <a:rPr lang="es-ES" sz="1700" kern="1200" dirty="0">
              <a:latin typeface="Tw Cen MT Condensed" panose="020B0606020104020203" pitchFamily="34" charset="0"/>
            </a:rPr>
            <a:t> y la de </a:t>
          </a:r>
          <a:r>
            <a:rPr lang="es-ES" sz="1700" kern="1200" dirty="0" err="1">
              <a:latin typeface="Tw Cen MT Condensed" panose="020B0606020104020203" pitchFamily="34" charset="0"/>
            </a:rPr>
            <a:t>Huynh-Feldt</a:t>
          </a:r>
          <a:endParaRPr lang="es-PE" sz="1700" kern="1200" dirty="0">
            <a:latin typeface="Tw Cen MT Condensed" panose="020B0606020104020203" pitchFamily="34" charset="0"/>
          </a:endParaRPr>
        </a:p>
      </dsp:txBody>
      <dsp:txXfrm>
        <a:off x="0" y="2945137"/>
        <a:ext cx="5404514" cy="910350"/>
      </dsp:txXfrm>
    </dsp:sp>
    <dsp:sp modelId="{CB5F3401-38A4-41E3-8B98-86446E31EF34}">
      <dsp:nvSpPr>
        <dsp:cNvPr id="0" name=""/>
        <dsp:cNvSpPr/>
      </dsp:nvSpPr>
      <dsp:spPr>
        <a:xfrm>
          <a:off x="270225" y="2694217"/>
          <a:ext cx="3783159"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994" tIns="0" rIns="142994" bIns="0" numCol="1" spcCol="1270" anchor="ctr" anchorCtr="0">
          <a:noAutofit/>
        </a:bodyPr>
        <a:lstStyle/>
        <a:p>
          <a:pPr marL="0" lvl="0" indent="0" algn="l" defTabSz="755650">
            <a:lnSpc>
              <a:spcPct val="90000"/>
            </a:lnSpc>
            <a:spcBef>
              <a:spcPct val="0"/>
            </a:spcBef>
            <a:spcAft>
              <a:spcPct val="35000"/>
            </a:spcAft>
            <a:buNone/>
          </a:pPr>
          <a:r>
            <a:rPr lang="es-PE" sz="1700" kern="1200" dirty="0">
              <a:latin typeface="Tw Cen MT Condensed" panose="020B0606020104020203" pitchFamily="34" charset="0"/>
            </a:rPr>
            <a:t>Esfericidad</a:t>
          </a:r>
          <a:r>
            <a:rPr lang="es-PE" sz="1700" kern="1200" dirty="0"/>
            <a:t> </a:t>
          </a:r>
        </a:p>
      </dsp:txBody>
      <dsp:txXfrm>
        <a:off x="294723" y="2718715"/>
        <a:ext cx="3734163"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C7947-8045-49D9-9B70-CBBADB6EA3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D31CD8C9-6F61-4183-8B88-83D05F1A4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4379B7F3-829A-4038-BA7B-6BAC5BA7C4F1}"/>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05CC66EE-5E2C-4858-B2A5-592C7D46152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919279D-1A4C-477F-A078-7BEB605EF4BA}"/>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61301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10DB8-11AB-419B-AEAD-CC268F6ED13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D7F048D7-AD81-4418-A92C-58E2374DB60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1A2FD6B-7369-4426-BC64-A74D10233218}"/>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277AC472-5C6C-4F86-B801-BA91A6DF51E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4E57D22-10FB-4D81-BD14-F720BD352841}"/>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66060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309AD33-E82C-46D5-88C1-4D1B12E1C30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1C8E8E8-0D08-4F20-830D-DF070AE8254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33AE4F9-DF2C-4D43-9A50-1512CDFB8EAF}"/>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4AC1E66D-7288-4ADC-86EF-FBF1C972BF3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9A56D57-7C9D-4D61-885D-0461276E5B76}"/>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75827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F6834-3DF9-4BB4-90D4-C1FC3A086DE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F377D0F-C0A3-4389-AAAF-837973D1F6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005E490-5EE2-47B5-BD70-1C83C99D1FB1}"/>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4DAAADC1-941F-4DA0-9215-B08A263357B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2C04400-AB9C-49AE-A4D4-ACD7D7D67173}"/>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37415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353C1-61FF-4B0C-87A9-BF5D0C540A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E7C1D07-9773-4A3E-ABB4-D326DCBB4B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AC9C815-A3FC-4B0E-B414-CC57544361DE}"/>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BC3E62EF-77A2-482B-B70E-D3F86DF2F77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39632EA-2378-4744-9368-D6707314128F}"/>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415140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8F7D1-BA04-493C-970E-B2D8171B006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A3823B4-C9D2-4A62-9E95-A7103D48311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C96CEBA5-9506-4167-8FCE-3539AEFAEE3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CFC354F2-FC3C-416C-96B3-2EF9261688C7}"/>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6" name="Marcador de pie de página 5">
            <a:extLst>
              <a:ext uri="{FF2B5EF4-FFF2-40B4-BE49-F238E27FC236}">
                <a16:creationId xmlns:a16="http://schemas.microsoft.com/office/drawing/2014/main" id="{42251925-6F80-491C-B375-04DA45092E8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7392914-E6D7-4125-A9F5-0EAB810D4B2D}"/>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47559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27563C-923D-4A70-AB07-E3DC0DEAE1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460345D-3B9F-4D8A-B966-043A44236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3B546F-8833-4202-A0BA-58E4EA28D8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6C6B6BB4-DD0B-4200-B46A-855519B91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CD54BF4-5E0E-44FE-AF06-717D52795FE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2B54D86A-3502-4EEC-8441-2F0CA4A692BA}"/>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8" name="Marcador de pie de página 7">
            <a:extLst>
              <a:ext uri="{FF2B5EF4-FFF2-40B4-BE49-F238E27FC236}">
                <a16:creationId xmlns:a16="http://schemas.microsoft.com/office/drawing/2014/main" id="{BFAC2617-6B28-488F-A0D7-44FD1C3532DF}"/>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4B198607-0D17-4D82-872D-78FF210551AF}"/>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91602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C0C9B-41BA-439F-BB60-622FE36619D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36161DC9-EABC-440E-A39B-6C5D4E7DAB8A}"/>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4" name="Marcador de pie de página 3">
            <a:extLst>
              <a:ext uri="{FF2B5EF4-FFF2-40B4-BE49-F238E27FC236}">
                <a16:creationId xmlns:a16="http://schemas.microsoft.com/office/drawing/2014/main" id="{E291D69B-15C9-4C8A-AE7E-F9AC9141A458}"/>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E766EC75-35DA-4E15-A180-43F990259FDA}"/>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43051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990EF6-78C0-474B-8269-19BCC155B6F4}"/>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3" name="Marcador de pie de página 2">
            <a:extLst>
              <a:ext uri="{FF2B5EF4-FFF2-40B4-BE49-F238E27FC236}">
                <a16:creationId xmlns:a16="http://schemas.microsoft.com/office/drawing/2014/main" id="{E99C5DED-8EF4-42A4-B217-16E52E5BB76C}"/>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C87C4592-842C-427F-AC7C-7A63A7A0A2D5}"/>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3330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6D011-252A-4135-B45E-B5D99F3916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3C87D01E-D7DD-4F66-B72F-014583CCF7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9F3886C4-65B3-4712-8F2A-14D3EFBF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070189-163F-45DB-B412-0B328FDB08AD}"/>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6" name="Marcador de pie de página 5">
            <a:extLst>
              <a:ext uri="{FF2B5EF4-FFF2-40B4-BE49-F238E27FC236}">
                <a16:creationId xmlns:a16="http://schemas.microsoft.com/office/drawing/2014/main" id="{1BE3DCDF-BBB3-4042-86F6-AFBA72A61C6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03DFE79D-BE6E-4D0E-9632-A8D95AA93CF6}"/>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141629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334A8-FCD5-4FA6-AA64-E808BDDBB9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F97A6E59-80F7-4C85-AD53-ECC3BDF18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15EC3DEC-DAAA-4249-A412-9A99526B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CC8405-A939-41C0-A815-6FC14A875EE6}"/>
              </a:ext>
            </a:extLst>
          </p:cNvPr>
          <p:cNvSpPr>
            <a:spLocks noGrp="1"/>
          </p:cNvSpPr>
          <p:nvPr>
            <p:ph type="dt" sz="half" idx="10"/>
          </p:nvPr>
        </p:nvSpPr>
        <p:spPr/>
        <p:txBody>
          <a:bodyPr/>
          <a:lstStyle/>
          <a:p>
            <a:fld id="{665506CF-FBC8-4D83-A09B-7CB9AC832E59}" type="datetimeFigureOut">
              <a:rPr lang="es-PE" smtClean="0"/>
              <a:t>28/05/2025</a:t>
            </a:fld>
            <a:endParaRPr lang="es-PE"/>
          </a:p>
        </p:txBody>
      </p:sp>
      <p:sp>
        <p:nvSpPr>
          <p:cNvPr id="6" name="Marcador de pie de página 5">
            <a:extLst>
              <a:ext uri="{FF2B5EF4-FFF2-40B4-BE49-F238E27FC236}">
                <a16:creationId xmlns:a16="http://schemas.microsoft.com/office/drawing/2014/main" id="{20D5BFB3-A16C-4CB3-A031-15C195ECBC2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339B39A-610F-47C9-9528-C56B34BB37CC}"/>
              </a:ext>
            </a:extLst>
          </p:cNvPr>
          <p:cNvSpPr>
            <a:spLocks noGrp="1"/>
          </p:cNvSpPr>
          <p:nvPr>
            <p:ph type="sldNum" sz="quarter" idx="12"/>
          </p:nvPr>
        </p:nvSpPr>
        <p:spPr/>
        <p:txBody>
          <a:bodyPr/>
          <a:lstStyle/>
          <a:p>
            <a:fld id="{00A2FA13-F736-4544-A17F-61472E37EAE9}" type="slidenum">
              <a:rPr lang="es-PE" smtClean="0"/>
              <a:t>‹Nº›</a:t>
            </a:fld>
            <a:endParaRPr lang="es-PE"/>
          </a:p>
        </p:txBody>
      </p:sp>
    </p:spTree>
    <p:extLst>
      <p:ext uri="{BB962C8B-B14F-4D97-AF65-F5344CB8AC3E}">
        <p14:creationId xmlns:p14="http://schemas.microsoft.com/office/powerpoint/2010/main" val="248653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7C1D98-E6A3-4EB5-B330-B0C018F87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2BDBCD79-3A26-462B-B0CA-AFFB5A6DD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83F0ED6-D558-46DB-9E36-C373BB436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506CF-FBC8-4D83-A09B-7CB9AC832E59}" type="datetimeFigureOut">
              <a:rPr lang="es-PE" smtClean="0"/>
              <a:t>28/05/2025</a:t>
            </a:fld>
            <a:endParaRPr lang="es-PE"/>
          </a:p>
        </p:txBody>
      </p:sp>
      <p:sp>
        <p:nvSpPr>
          <p:cNvPr id="5" name="Marcador de pie de página 4">
            <a:extLst>
              <a:ext uri="{FF2B5EF4-FFF2-40B4-BE49-F238E27FC236}">
                <a16:creationId xmlns:a16="http://schemas.microsoft.com/office/drawing/2014/main" id="{BC57B4D0-EB09-423B-899A-513165973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22819E98-1AD4-45A5-9B9B-5CA4AB9E6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A2FA13-F736-4544-A17F-61472E37EAE9}" type="slidenum">
              <a:rPr lang="es-PE" smtClean="0"/>
              <a:t>‹Nº›</a:t>
            </a:fld>
            <a:endParaRPr lang="es-PE"/>
          </a:p>
        </p:txBody>
      </p:sp>
    </p:spTree>
    <p:extLst>
      <p:ext uri="{BB962C8B-B14F-4D97-AF65-F5344CB8AC3E}">
        <p14:creationId xmlns:p14="http://schemas.microsoft.com/office/powerpoint/2010/main" val="1924497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8.png"/><Relationship Id="rId2" Type="http://schemas.openxmlformats.org/officeDocument/2006/relationships/image" Target="../media/image1.png"/><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diagramData" Target="../diagrams/data9.xml"/><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9.xml"/><Relationship Id="rId5" Type="http://schemas.openxmlformats.org/officeDocument/2006/relationships/image" Target="../media/image10.png"/><Relationship Id="rId10" Type="http://schemas.openxmlformats.org/officeDocument/2006/relationships/diagramColors" Target="../diagrams/colors9.xml"/><Relationship Id="rId4" Type="http://schemas.openxmlformats.org/officeDocument/2006/relationships/image" Target="../media/image9.png"/><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12"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diagramColors" Target="../diagrams/colors10.xml"/><Relationship Id="rId5" Type="http://schemas.openxmlformats.org/officeDocument/2006/relationships/image" Target="../media/image10.png"/><Relationship Id="rId10" Type="http://schemas.openxmlformats.org/officeDocument/2006/relationships/diagramQuickStyle" Target="../diagrams/quickStyle10.xml"/><Relationship Id="rId4" Type="http://schemas.openxmlformats.org/officeDocument/2006/relationships/image" Target="../media/image9.png"/><Relationship Id="rId9"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4.png"/><Relationship Id="rId12"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diagramColors" Target="../diagrams/colors11.xml"/><Relationship Id="rId5" Type="http://schemas.openxmlformats.org/officeDocument/2006/relationships/image" Target="../media/image10.png"/><Relationship Id="rId10" Type="http://schemas.openxmlformats.org/officeDocument/2006/relationships/diagramQuickStyle" Target="../diagrams/quickStyle11.xml"/><Relationship Id="rId4" Type="http://schemas.openxmlformats.org/officeDocument/2006/relationships/image" Target="../media/image9.png"/><Relationship Id="rId9"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diagramData" Target="../diagrams/data12.xml"/><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12.xml"/><Relationship Id="rId5" Type="http://schemas.openxmlformats.org/officeDocument/2006/relationships/image" Target="../media/image10.png"/><Relationship Id="rId10" Type="http://schemas.openxmlformats.org/officeDocument/2006/relationships/diagramColors" Target="../diagrams/colors12.xml"/><Relationship Id="rId4" Type="http://schemas.openxmlformats.org/officeDocument/2006/relationships/image" Target="../media/image9.png"/><Relationship Id="rId9"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diagramLayout" Target="../diagrams/layout1.xml"/><Relationship Id="rId5" Type="http://schemas.openxmlformats.org/officeDocument/2006/relationships/image" Target="../media/image10.pn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5.tmp"/><Relationship Id="rId14"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diagramLayout" Target="../diagrams/layout2.xml"/><Relationship Id="rId5" Type="http://schemas.openxmlformats.org/officeDocument/2006/relationships/image" Target="../media/image10.png"/><Relationship Id="rId10" Type="http://schemas.openxmlformats.org/officeDocument/2006/relationships/diagramData" Target="../diagrams/data2.xml"/><Relationship Id="rId4" Type="http://schemas.openxmlformats.org/officeDocument/2006/relationships/image" Target="../media/image9.png"/><Relationship Id="rId9" Type="http://schemas.openxmlformats.org/officeDocument/2006/relationships/image" Target="../media/image18.png"/><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diagramLayout" Target="../diagrams/layout3.xml"/><Relationship Id="rId5" Type="http://schemas.openxmlformats.org/officeDocument/2006/relationships/image" Target="../media/image10.png"/><Relationship Id="rId10" Type="http://schemas.openxmlformats.org/officeDocument/2006/relationships/diagramData" Target="../diagrams/data3.xml"/><Relationship Id="rId4" Type="http://schemas.openxmlformats.org/officeDocument/2006/relationships/image" Target="../media/image9.png"/><Relationship Id="rId9" Type="http://schemas.openxmlformats.org/officeDocument/2006/relationships/image" Target="../media/image21.png"/><Relationship Id="rId14"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image" Target="../media/image3.png"/><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image" Target="../media/image1.png"/><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4.xml"/><Relationship Id="rId5" Type="http://schemas.openxmlformats.org/officeDocument/2006/relationships/image" Target="../media/image10.png"/><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image" Target="../media/image9.pn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diagramData" Target="../diagrams/data6.xml"/><Relationship Id="rId12" Type="http://schemas.openxmlformats.org/officeDocument/2006/relationships/hyperlink" Target="https://www.tandfonline.com/doi/full/10.1080/00031305.2017.1375989#abstrac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6.xml"/><Relationship Id="rId5" Type="http://schemas.openxmlformats.org/officeDocument/2006/relationships/image" Target="../media/image10.png"/><Relationship Id="rId10" Type="http://schemas.openxmlformats.org/officeDocument/2006/relationships/diagramColors" Target="../diagrams/colors6.xml"/><Relationship Id="rId4" Type="http://schemas.openxmlformats.org/officeDocument/2006/relationships/image" Target="../media/image9.png"/><Relationship Id="rId9" Type="http://schemas.openxmlformats.org/officeDocument/2006/relationships/diagramQuickStyle" Target="../diagrams/quickStyle6.xml"/><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image" Target="../media/image3.png"/><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image" Target="../media/image1.png"/><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diagramDrawing" Target="../diagrams/drawing7.xml"/><Relationship Id="rId5" Type="http://schemas.openxmlformats.org/officeDocument/2006/relationships/image" Target="../media/image10.png"/><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image" Target="../media/image9.png"/><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DD565AE-35D0-41ED-8D6D-FDBBF5B71248}"/>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97839943-53D7-470D-ACE8-75177C7D0C54}"/>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C4A9D82B-716F-4207-B2FA-23A7176A6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7" name="Picture 2" descr="No hay ninguna descripción de la foto disponible.">
            <a:extLst>
              <a:ext uri="{FF2B5EF4-FFF2-40B4-BE49-F238E27FC236}">
                <a16:creationId xmlns:a16="http://schemas.microsoft.com/office/drawing/2014/main" id="{E0D7C6B0-431A-4D1C-BAB4-8D561231D46A}"/>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t="44423" b="5907"/>
          <a:stretch/>
        </p:blipFill>
        <p:spPr bwMode="auto">
          <a:xfrm>
            <a:off x="1200350" y="1493087"/>
            <a:ext cx="9791297" cy="3302405"/>
          </a:xfrm>
          <a:prstGeom prst="rect">
            <a:avLst/>
          </a:prstGeom>
          <a:solidFill>
            <a:schemeClr val="tx2">
              <a:lumMod val="50000"/>
              <a:alpha val="93000"/>
            </a:schemeClr>
          </a:solidFill>
        </p:spPr>
      </p:pic>
      <p:pic>
        <p:nvPicPr>
          <p:cNvPr id="8" name="Picture 4" descr="Logotipo - UNTRM">
            <a:extLst>
              <a:ext uri="{FF2B5EF4-FFF2-40B4-BE49-F238E27FC236}">
                <a16:creationId xmlns:a16="http://schemas.microsoft.com/office/drawing/2014/main" id="{83FA86E0-9F9C-478F-AA0C-E073550857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 campo de acción de los estadísticos es bastante amplio y puede desempeñarse tanto en empresas públicas como privadas, aunque también puede dedicarse a la docencia y a la investigación (Foto: Pixabay)">
            <a:extLst>
              <a:ext uri="{FF2B5EF4-FFF2-40B4-BE49-F238E27FC236}">
                <a16:creationId xmlns:a16="http://schemas.microsoft.com/office/drawing/2014/main" id="{D28837A6-D185-4E05-8793-AB332A83A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96" y="5225744"/>
            <a:ext cx="2301260"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gración de información estadística y geoespacial: perspectiva desde las  oficinas de estadística | CEPAL">
            <a:extLst>
              <a:ext uri="{FF2B5EF4-FFF2-40B4-BE49-F238E27FC236}">
                <a16:creationId xmlns:a16="http://schemas.microsoft.com/office/drawing/2014/main" id="{42F6FB9A-9AA7-4C93-8449-1C34E6FB21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8303" y="5218918"/>
            <a:ext cx="2288916"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elp you on statistical analysis and data analysis">
            <a:extLst>
              <a:ext uri="{FF2B5EF4-FFF2-40B4-BE49-F238E27FC236}">
                <a16:creationId xmlns:a16="http://schemas.microsoft.com/office/drawing/2014/main" id="{055F9E22-FA66-4ADC-907D-E360E6F22B4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777219" y="5218917"/>
            <a:ext cx="2508024"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Master R Programming In R And R Studio | Udemy">
            <a:extLst>
              <a:ext uri="{FF2B5EF4-FFF2-40B4-BE49-F238E27FC236}">
                <a16:creationId xmlns:a16="http://schemas.microsoft.com/office/drawing/2014/main" id="{F952E7D7-F638-46E4-838F-66A070D00B4A}"/>
              </a:ext>
            </a:extLst>
          </p:cNvPr>
          <p:cNvPicPr>
            <a:picLocks noChangeAspect="1" noChangeArrowheads="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55705" y="5218918"/>
            <a:ext cx="2327021" cy="13093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ómo la Inteligencia Artificial está dando forma a la analítica en 2021 -  Cepymenews">
            <a:extLst>
              <a:ext uri="{FF2B5EF4-FFF2-40B4-BE49-F238E27FC236}">
                <a16:creationId xmlns:a16="http://schemas.microsoft.com/office/drawing/2014/main" id="{9A4F2104-F7BA-4FE3-A7D9-84726E583238}"/>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193999" y="5218918"/>
            <a:ext cx="2461706" cy="1309337"/>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A800AEE5-460D-40CF-941A-702AA599E81E}"/>
              </a:ext>
            </a:extLst>
          </p:cNvPr>
          <p:cNvSpPr txBox="1"/>
          <p:nvPr/>
        </p:nvSpPr>
        <p:spPr>
          <a:xfrm>
            <a:off x="2047017" y="2352424"/>
            <a:ext cx="8097962"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t>ESTADÍSTICA PARA INGENIEROS</a:t>
            </a:r>
          </a:p>
          <a:p>
            <a:pPr marL="0" marR="0" lvl="0" indent="0" algn="just" defTabSz="914400" rtl="0" eaLnBrk="1" fontAlgn="auto" latinLnBrk="0" hangingPunct="1">
              <a:lnSpc>
                <a:spcPct val="100000"/>
              </a:lnSpc>
              <a:spcBef>
                <a:spcPts val="0"/>
              </a:spcBef>
              <a:spcAft>
                <a:spcPts val="0"/>
              </a:spcAft>
              <a:buClrTx/>
              <a:buSzTx/>
              <a:buFontTx/>
              <a:buNone/>
              <a:tabLst/>
              <a:defRPr/>
            </a:pPr>
            <a:b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br>
            <a:r>
              <a:rPr kumimoji="0" lang="es-ES" sz="2800" b="1" i="0" u="none" strike="noStrike" kern="100" cap="none" spc="0" normalizeH="0" baseline="0" noProof="0" dirty="0">
                <a:ln>
                  <a:noFill/>
                </a:ln>
                <a:solidFill>
                  <a:prstClr val="white"/>
                </a:solidFill>
                <a:effectLst/>
                <a:uLnTx/>
                <a:uFillTx/>
                <a:latin typeface="Tw Cen MT Condensed Extra Bold" panose="020B0803020202020204" pitchFamily="34" charset="0"/>
                <a:ea typeface="Segoe UI Black" panose="020B0A02040204020203" pitchFamily="34" charset="0"/>
                <a:cs typeface="Times New Roman" panose="02020603050405020304" pitchFamily="18" charset="0"/>
              </a:rPr>
              <a:t>Sesión 2: Inferencia Estadística</a:t>
            </a:r>
          </a:p>
        </p:txBody>
      </p:sp>
      <p:pic>
        <p:nvPicPr>
          <p:cNvPr id="3" name="Imagen 2" descr="Texto&#10;&#10;Descripción generada automáticamente">
            <a:extLst>
              <a:ext uri="{FF2B5EF4-FFF2-40B4-BE49-F238E27FC236}">
                <a16:creationId xmlns:a16="http://schemas.microsoft.com/office/drawing/2014/main" id="{4BBB1AE5-F76A-29A1-8E2D-01E5A808EB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28E305CA-B045-6B5B-1725-D0C940561BA2}"/>
              </a:ext>
            </a:extLst>
          </p:cNvPr>
          <p:cNvPicPr>
            <a:picLocks noChangeAspect="1"/>
          </p:cNvPicPr>
          <p:nvPr/>
        </p:nvPicPr>
        <p:blipFill>
          <a:blip r:embed="rId15">
            <a:alphaModFix amt="70000"/>
            <a:extLst>
              <a:ext uri="{BEBA8EAE-BF5A-486C-A8C5-ECC9F3942E4B}">
                <a14:imgProps xmlns:a14="http://schemas.microsoft.com/office/drawing/2010/main">
                  <a14:imgLayer r:embed="rId1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1346926" y="3952545"/>
            <a:ext cx="1641093" cy="705382"/>
          </a:xfrm>
          <a:prstGeom prst="rect">
            <a:avLst/>
          </a:prstGeom>
        </p:spPr>
      </p:pic>
    </p:spTree>
    <p:extLst>
      <p:ext uri="{BB962C8B-B14F-4D97-AF65-F5344CB8AC3E}">
        <p14:creationId xmlns:p14="http://schemas.microsoft.com/office/powerpoint/2010/main" val="3652297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3898815F-A91B-326A-F049-878BB1A9FD9A}"/>
              </a:ext>
            </a:extLst>
          </p:cNvPr>
          <p:cNvSpPr txBox="1"/>
          <p:nvPr/>
        </p:nvSpPr>
        <p:spPr>
          <a:xfrm>
            <a:off x="520798" y="1291374"/>
            <a:ext cx="3162681" cy="369332"/>
          </a:xfrm>
          <a:prstGeom prst="rect">
            <a:avLst/>
          </a:prstGeom>
          <a:noFill/>
        </p:spPr>
        <p:txBody>
          <a:bodyPr wrap="square" rtlCol="0">
            <a:spAutoFit/>
          </a:bodyPr>
          <a:lstStyle/>
          <a:p>
            <a:r>
              <a:rPr lang="es-ES" dirty="0">
                <a:latin typeface="Tw Cen MT Condensed Extra Bold" panose="020B0803020202020204" pitchFamily="34" charset="0"/>
              </a:rPr>
              <a:t>ANOVA DE UNA VIA</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C399B1E5-C977-1D18-796E-A1B382774AE3}"/>
              </a:ext>
            </a:extLst>
          </p:cNvPr>
          <p:cNvSpPr txBox="1"/>
          <p:nvPr/>
        </p:nvSpPr>
        <p:spPr>
          <a:xfrm>
            <a:off x="520798" y="1660706"/>
            <a:ext cx="3337970" cy="1477328"/>
          </a:xfrm>
          <a:prstGeom prst="rect">
            <a:avLst/>
          </a:prstGeom>
          <a:noFill/>
        </p:spPr>
        <p:txBody>
          <a:bodyPr wrap="square">
            <a:spAutoFit/>
          </a:bodyPr>
          <a:lstStyle/>
          <a:p>
            <a:pPr algn="just"/>
            <a:r>
              <a:rPr lang="es-ES" dirty="0">
                <a:latin typeface="Tw Cen MT Condensed" panose="020B0606020104020203" pitchFamily="34" charset="0"/>
              </a:rPr>
              <a:t>Examina la igualdad de las medias de la población para una variable cuantitativa y una única variable categórica o factor con tres o más niveles (en algunos casos pueden ser dos niveles).</a:t>
            </a:r>
          </a:p>
        </p:txBody>
      </p:sp>
      <p:sp>
        <p:nvSpPr>
          <p:cNvPr id="13" name="CuadroTexto 12">
            <a:extLst>
              <a:ext uri="{FF2B5EF4-FFF2-40B4-BE49-F238E27FC236}">
                <a16:creationId xmlns:a16="http://schemas.microsoft.com/office/drawing/2014/main" id="{4384045B-B3CD-2084-C69D-470E66413FA2}"/>
              </a:ext>
            </a:extLst>
          </p:cNvPr>
          <p:cNvSpPr txBox="1"/>
          <p:nvPr/>
        </p:nvSpPr>
        <p:spPr>
          <a:xfrm>
            <a:off x="4427015" y="1261059"/>
            <a:ext cx="3250325" cy="369332"/>
          </a:xfrm>
          <a:prstGeom prst="rect">
            <a:avLst/>
          </a:prstGeom>
          <a:noFill/>
        </p:spPr>
        <p:txBody>
          <a:bodyPr wrap="square" rtlCol="0">
            <a:spAutoFit/>
          </a:bodyPr>
          <a:lstStyle/>
          <a:p>
            <a:r>
              <a:rPr lang="es-ES" dirty="0">
                <a:latin typeface="Tw Cen MT Condensed Extra Bold" panose="020B0803020202020204" pitchFamily="34" charset="0"/>
              </a:rPr>
              <a:t>ANOVA DE DOS VIAS</a:t>
            </a:r>
            <a:endParaRPr lang="es-PE" dirty="0">
              <a:latin typeface="Tw Cen MT Condensed Extra Bold" panose="020B0803020202020204" pitchFamily="34" charset="0"/>
            </a:endParaRPr>
          </a:p>
        </p:txBody>
      </p:sp>
      <p:sp>
        <p:nvSpPr>
          <p:cNvPr id="15" name="CuadroTexto 14">
            <a:extLst>
              <a:ext uri="{FF2B5EF4-FFF2-40B4-BE49-F238E27FC236}">
                <a16:creationId xmlns:a16="http://schemas.microsoft.com/office/drawing/2014/main" id="{629DBA14-E024-63ED-1021-7A2302A27F66}"/>
              </a:ext>
            </a:extLst>
          </p:cNvPr>
          <p:cNvSpPr txBox="1"/>
          <p:nvPr/>
        </p:nvSpPr>
        <p:spPr>
          <a:xfrm>
            <a:off x="4427015" y="1737766"/>
            <a:ext cx="3337970" cy="1477328"/>
          </a:xfrm>
          <a:prstGeom prst="rect">
            <a:avLst/>
          </a:prstGeom>
          <a:noFill/>
        </p:spPr>
        <p:txBody>
          <a:bodyPr wrap="square">
            <a:spAutoFit/>
          </a:bodyPr>
          <a:lstStyle/>
          <a:p>
            <a:pPr algn="just"/>
            <a:r>
              <a:rPr lang="es-ES" dirty="0">
                <a:latin typeface="Tw Cen MT Condensed" panose="020B0606020104020203" pitchFamily="34" charset="0"/>
              </a:rPr>
              <a:t>Permite evaluar simultáneamente el efecto de dos factores categóricos sobre una variable cuantitativa, así como la posible interacción entre ellos, es decir, si el efecto de un factor varía según los niveles del otro.</a:t>
            </a:r>
            <a:endParaRPr lang="es-PE" dirty="0">
              <a:latin typeface="Tw Cen MT Condensed" panose="020B0606020104020203" pitchFamily="34" charset="0"/>
            </a:endParaRPr>
          </a:p>
        </p:txBody>
      </p:sp>
      <p:sp>
        <p:nvSpPr>
          <p:cNvPr id="17" name="CuadroTexto 16">
            <a:extLst>
              <a:ext uri="{FF2B5EF4-FFF2-40B4-BE49-F238E27FC236}">
                <a16:creationId xmlns:a16="http://schemas.microsoft.com/office/drawing/2014/main" id="{319C80D1-E260-185A-C3BF-FF42311E963B}"/>
              </a:ext>
            </a:extLst>
          </p:cNvPr>
          <p:cNvSpPr txBox="1"/>
          <p:nvPr/>
        </p:nvSpPr>
        <p:spPr>
          <a:xfrm>
            <a:off x="8333233" y="1261059"/>
            <a:ext cx="3162681" cy="369332"/>
          </a:xfrm>
          <a:prstGeom prst="rect">
            <a:avLst/>
          </a:prstGeom>
          <a:noFill/>
        </p:spPr>
        <p:txBody>
          <a:bodyPr wrap="square" rtlCol="0">
            <a:spAutoFit/>
          </a:bodyPr>
          <a:lstStyle/>
          <a:p>
            <a:r>
              <a:rPr lang="es-ES" dirty="0">
                <a:latin typeface="Tw Cen MT Condensed Extra Bold" panose="020B0803020202020204" pitchFamily="34" charset="0"/>
              </a:rPr>
              <a:t>ANOVA DE TRES VIAS</a:t>
            </a:r>
            <a:endParaRPr lang="es-PE" dirty="0">
              <a:latin typeface="Tw Cen MT Condensed Extra Bold" panose="020B0803020202020204" pitchFamily="34" charset="0"/>
            </a:endParaRPr>
          </a:p>
        </p:txBody>
      </p:sp>
      <p:sp>
        <p:nvSpPr>
          <p:cNvPr id="19" name="CuadroTexto 18">
            <a:extLst>
              <a:ext uri="{FF2B5EF4-FFF2-40B4-BE49-F238E27FC236}">
                <a16:creationId xmlns:a16="http://schemas.microsoft.com/office/drawing/2014/main" id="{C22FD09F-B770-0E7F-EFFE-B15357D755A0}"/>
              </a:ext>
            </a:extLst>
          </p:cNvPr>
          <p:cNvSpPr txBox="1"/>
          <p:nvPr/>
        </p:nvSpPr>
        <p:spPr>
          <a:xfrm>
            <a:off x="8333233" y="1737766"/>
            <a:ext cx="3337969" cy="1754326"/>
          </a:xfrm>
          <a:prstGeom prst="rect">
            <a:avLst/>
          </a:prstGeom>
          <a:noFill/>
        </p:spPr>
        <p:txBody>
          <a:bodyPr wrap="square">
            <a:spAutoFit/>
          </a:bodyPr>
          <a:lstStyle/>
          <a:p>
            <a:pPr algn="just"/>
            <a:r>
              <a:rPr lang="es-ES" dirty="0">
                <a:latin typeface="Tw Cen MT Condensed" panose="020B0606020104020203" pitchFamily="34" charset="0"/>
              </a:rPr>
              <a:t>Es un modelo estadístico que permite analizar el efecto de tres factores categóricos sobre una variable cuantitativa, así como sus interacciones dobles y triples, evaluando si el efecto de un factor depende de los niveles de los otros.</a:t>
            </a:r>
            <a:endParaRPr lang="es-PE" dirty="0">
              <a:latin typeface="Tw Cen MT Condensed" panose="020B0606020104020203" pitchFamily="34" charset="0"/>
            </a:endParaRPr>
          </a:p>
        </p:txBody>
      </p:sp>
      <p:sp>
        <p:nvSpPr>
          <p:cNvPr id="23" name="CuadroTexto 22">
            <a:extLst>
              <a:ext uri="{FF2B5EF4-FFF2-40B4-BE49-F238E27FC236}">
                <a16:creationId xmlns:a16="http://schemas.microsoft.com/office/drawing/2014/main" id="{411E4C91-9AFB-A0DC-C73E-F35CCBEC52B5}"/>
              </a:ext>
            </a:extLst>
          </p:cNvPr>
          <p:cNvSpPr txBox="1"/>
          <p:nvPr/>
        </p:nvSpPr>
        <p:spPr>
          <a:xfrm>
            <a:off x="520798" y="3121746"/>
            <a:ext cx="3162681" cy="369332"/>
          </a:xfrm>
          <a:prstGeom prst="rect">
            <a:avLst/>
          </a:prstGeom>
          <a:noFill/>
        </p:spPr>
        <p:txBody>
          <a:bodyPr wrap="square" rtlCol="0">
            <a:spAutoFit/>
          </a:bodyPr>
          <a:lstStyle/>
          <a:p>
            <a:r>
              <a:rPr lang="es-ES" dirty="0">
                <a:latin typeface="Tw Cen MT Condensed Extra Bold" panose="020B0803020202020204" pitchFamily="34" charset="0"/>
              </a:rPr>
              <a:t>Comparaciones a posteriori</a:t>
            </a:r>
            <a:endParaRPr lang="es-PE" dirty="0">
              <a:latin typeface="Tw Cen MT Condensed Extra Bold" panose="020B0803020202020204" pitchFamily="34" charset="0"/>
            </a:endParaRPr>
          </a:p>
        </p:txBody>
      </p:sp>
      <p:pic>
        <p:nvPicPr>
          <p:cNvPr id="24" name="Imagen 23">
            <a:extLst>
              <a:ext uri="{FF2B5EF4-FFF2-40B4-BE49-F238E27FC236}">
                <a16:creationId xmlns:a16="http://schemas.microsoft.com/office/drawing/2014/main" id="{603C19D0-24C7-9BDF-52DB-E0F50D0FE90F}"/>
              </a:ext>
            </a:extLst>
          </p:cNvPr>
          <p:cNvPicPr>
            <a:picLocks noChangeAspect="1"/>
          </p:cNvPicPr>
          <p:nvPr/>
        </p:nvPicPr>
        <p:blipFill>
          <a:blip r:embed="rId7"/>
          <a:stretch>
            <a:fillRect/>
          </a:stretch>
        </p:blipFill>
        <p:spPr>
          <a:xfrm>
            <a:off x="520798" y="3491078"/>
            <a:ext cx="11150405" cy="3048264"/>
          </a:xfrm>
          <a:prstGeom prst="rect">
            <a:avLst/>
          </a:prstGeom>
        </p:spPr>
      </p:pic>
    </p:spTree>
    <p:extLst>
      <p:ext uri="{BB962C8B-B14F-4D97-AF65-F5344CB8AC3E}">
        <p14:creationId xmlns:p14="http://schemas.microsoft.com/office/powerpoint/2010/main" val="1782125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C3122D7E-F100-10DB-913B-4DEB091E812D}"/>
              </a:ext>
            </a:extLst>
          </p:cNvPr>
          <p:cNvSpPr txBox="1"/>
          <p:nvPr/>
        </p:nvSpPr>
        <p:spPr>
          <a:xfrm>
            <a:off x="520798" y="1291374"/>
            <a:ext cx="5404514" cy="369332"/>
          </a:xfrm>
          <a:prstGeom prst="rect">
            <a:avLst/>
          </a:prstGeom>
          <a:noFill/>
        </p:spPr>
        <p:txBody>
          <a:bodyPr wrap="square" rtlCol="0">
            <a:spAutoFit/>
          </a:bodyPr>
          <a:lstStyle/>
          <a:p>
            <a:r>
              <a:rPr lang="pt-BR" dirty="0">
                <a:latin typeface="Tw Cen MT Condensed Extra Bold" panose="020B0803020202020204" pitchFamily="34" charset="0"/>
              </a:rPr>
              <a:t>ANOVA de medidas repetidas (</a:t>
            </a:r>
            <a:r>
              <a:rPr lang="pt-BR" dirty="0" err="1">
                <a:latin typeface="Tw Cen MT Condensed Extra Bold" panose="020B0803020202020204" pitchFamily="34" charset="0"/>
              </a:rPr>
              <a:t>Repeated</a:t>
            </a:r>
            <a:r>
              <a:rPr lang="pt-BR" dirty="0">
                <a:latin typeface="Tw Cen MT Condensed Extra Bold" panose="020B0803020202020204" pitchFamily="34" charset="0"/>
              </a:rPr>
              <a:t> </a:t>
            </a:r>
            <a:r>
              <a:rPr lang="pt-BR" dirty="0" err="1">
                <a:latin typeface="Tw Cen MT Condensed Extra Bold" panose="020B0803020202020204" pitchFamily="34" charset="0"/>
              </a:rPr>
              <a:t>Measures</a:t>
            </a:r>
            <a:r>
              <a:rPr lang="pt-BR" dirty="0">
                <a:latin typeface="Tw Cen MT Condensed Extra Bold" panose="020B0803020202020204" pitchFamily="34" charset="0"/>
              </a:rPr>
              <a:t> ANOVA):</a:t>
            </a:r>
            <a:endParaRPr lang="es-PE" dirty="0">
              <a:latin typeface="Tw Cen MT Condensed Extra Bold" panose="020B0803020202020204" pitchFamily="34" charset="0"/>
            </a:endParaRPr>
          </a:p>
        </p:txBody>
      </p:sp>
      <p:graphicFrame>
        <p:nvGraphicFramePr>
          <p:cNvPr id="4" name="Diagrama 3">
            <a:extLst>
              <a:ext uri="{FF2B5EF4-FFF2-40B4-BE49-F238E27FC236}">
                <a16:creationId xmlns:a16="http://schemas.microsoft.com/office/drawing/2014/main" id="{9E9E79F7-DD9A-3538-1C0C-3135E7AAF0BD}"/>
              </a:ext>
            </a:extLst>
          </p:cNvPr>
          <p:cNvGraphicFramePr/>
          <p:nvPr>
            <p:extLst>
              <p:ext uri="{D42A27DB-BD31-4B8C-83A1-F6EECF244321}">
                <p14:modId xmlns:p14="http://schemas.microsoft.com/office/powerpoint/2010/main" val="4069802143"/>
              </p:ext>
            </p:extLst>
          </p:nvPr>
        </p:nvGraphicFramePr>
        <p:xfrm>
          <a:off x="520798" y="2465094"/>
          <a:ext cx="5404514" cy="40435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CuadroTexto 10">
            <a:extLst>
              <a:ext uri="{FF2B5EF4-FFF2-40B4-BE49-F238E27FC236}">
                <a16:creationId xmlns:a16="http://schemas.microsoft.com/office/drawing/2014/main" id="{E0F02E7B-B840-9E0E-DEE5-549450429E71}"/>
              </a:ext>
            </a:extLst>
          </p:cNvPr>
          <p:cNvSpPr txBox="1"/>
          <p:nvPr/>
        </p:nvSpPr>
        <p:spPr>
          <a:xfrm>
            <a:off x="520798" y="1878460"/>
            <a:ext cx="5404514" cy="646331"/>
          </a:xfrm>
          <a:prstGeom prst="rect">
            <a:avLst/>
          </a:prstGeom>
          <a:noFill/>
        </p:spPr>
        <p:txBody>
          <a:bodyPr wrap="square">
            <a:spAutoFit/>
          </a:bodyPr>
          <a:lstStyle/>
          <a:p>
            <a:pPr lvl="0"/>
            <a:r>
              <a:rPr lang="es-ES" dirty="0">
                <a:latin typeface="Tw Cen MT Condensed" panose="020B0606020104020203" pitchFamily="34" charset="0"/>
              </a:rPr>
              <a:t>Se utiliza cuando se recopilan mediciones múltiples para el mismo grupo de individuos a lo largo del tiempo o en diferentes condiciones.</a:t>
            </a:r>
            <a:endParaRPr lang="es-PE" dirty="0">
              <a:latin typeface="Tw Cen MT Condensed" panose="020B0606020104020203" pitchFamily="34" charset="0"/>
            </a:endParaRPr>
          </a:p>
        </p:txBody>
      </p:sp>
      <p:pic>
        <p:nvPicPr>
          <p:cNvPr id="15" name="Imagen 14">
            <a:extLst>
              <a:ext uri="{FF2B5EF4-FFF2-40B4-BE49-F238E27FC236}">
                <a16:creationId xmlns:a16="http://schemas.microsoft.com/office/drawing/2014/main" id="{149CDA4D-B809-8E1F-9348-94D874C69917}"/>
              </a:ext>
            </a:extLst>
          </p:cNvPr>
          <p:cNvPicPr>
            <a:picLocks noChangeAspect="1"/>
          </p:cNvPicPr>
          <p:nvPr/>
        </p:nvPicPr>
        <p:blipFill>
          <a:blip r:embed="rId12"/>
          <a:srcRect l="22124" t="37265" r="21976" b="22133"/>
          <a:stretch/>
        </p:blipFill>
        <p:spPr>
          <a:xfrm>
            <a:off x="6490220" y="1307836"/>
            <a:ext cx="5180982" cy="1547487"/>
          </a:xfrm>
          <a:prstGeom prst="rect">
            <a:avLst/>
          </a:prstGeom>
        </p:spPr>
      </p:pic>
      <p:pic>
        <p:nvPicPr>
          <p:cNvPr id="17" name="Imagen 16">
            <a:extLst>
              <a:ext uri="{FF2B5EF4-FFF2-40B4-BE49-F238E27FC236}">
                <a16:creationId xmlns:a16="http://schemas.microsoft.com/office/drawing/2014/main" id="{77745357-E414-DB63-DF18-F0DD33EB40AD}"/>
              </a:ext>
            </a:extLst>
          </p:cNvPr>
          <p:cNvPicPr>
            <a:picLocks noChangeAspect="1"/>
          </p:cNvPicPr>
          <p:nvPr/>
        </p:nvPicPr>
        <p:blipFill>
          <a:blip r:embed="rId13"/>
          <a:stretch>
            <a:fillRect/>
          </a:stretch>
        </p:blipFill>
        <p:spPr>
          <a:xfrm>
            <a:off x="6485244" y="2968050"/>
            <a:ext cx="5288126" cy="3645036"/>
          </a:xfrm>
          <a:prstGeom prst="rect">
            <a:avLst/>
          </a:prstGeom>
        </p:spPr>
      </p:pic>
    </p:spTree>
    <p:extLst>
      <p:ext uri="{BB962C8B-B14F-4D97-AF65-F5344CB8AC3E}">
        <p14:creationId xmlns:p14="http://schemas.microsoft.com/office/powerpoint/2010/main" val="80715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4DC96B0F-2984-520C-A2D1-3E0215FF0A82}"/>
              </a:ext>
            </a:extLst>
          </p:cNvPr>
          <p:cNvSpPr txBox="1"/>
          <p:nvPr/>
        </p:nvSpPr>
        <p:spPr>
          <a:xfrm>
            <a:off x="520798" y="1291374"/>
            <a:ext cx="5203346" cy="369332"/>
          </a:xfrm>
          <a:prstGeom prst="rect">
            <a:avLst/>
          </a:prstGeom>
          <a:noFill/>
        </p:spPr>
        <p:txBody>
          <a:bodyPr wrap="square" rtlCol="0">
            <a:spAutoFit/>
          </a:bodyPr>
          <a:lstStyle/>
          <a:p>
            <a:r>
              <a:rPr lang="es-ES" dirty="0">
                <a:latin typeface="Tw Cen MT Condensed Extra Bold" panose="020B0803020202020204" pitchFamily="34" charset="0"/>
              </a:rPr>
              <a:t>PRUEBAS NO PARAMETRICAS</a:t>
            </a:r>
            <a:endParaRPr lang="es-PE" dirty="0">
              <a:latin typeface="Tw Cen MT Condensed Extra Bold" panose="020B0803020202020204" pitchFamily="34" charset="0"/>
            </a:endParaRPr>
          </a:p>
        </p:txBody>
      </p:sp>
      <p:sp>
        <p:nvSpPr>
          <p:cNvPr id="5" name="CuadroTexto 4">
            <a:extLst>
              <a:ext uri="{FF2B5EF4-FFF2-40B4-BE49-F238E27FC236}">
                <a16:creationId xmlns:a16="http://schemas.microsoft.com/office/drawing/2014/main" id="{93BD5370-014B-014D-AE15-CF69A68842B1}"/>
              </a:ext>
            </a:extLst>
          </p:cNvPr>
          <p:cNvSpPr txBox="1"/>
          <p:nvPr/>
        </p:nvSpPr>
        <p:spPr>
          <a:xfrm>
            <a:off x="520798" y="1704579"/>
            <a:ext cx="2868930" cy="369332"/>
          </a:xfrm>
          <a:prstGeom prst="rect">
            <a:avLst/>
          </a:prstGeom>
          <a:noFill/>
        </p:spPr>
        <p:txBody>
          <a:bodyPr wrap="square">
            <a:spAutoFit/>
          </a:bodyPr>
          <a:lstStyle/>
          <a:p>
            <a:r>
              <a:rPr lang="es-PE" dirty="0">
                <a:latin typeface="Tw Cen MT Condensed" panose="020B0606020104020203" pitchFamily="34" charset="0"/>
              </a:rPr>
              <a:t>Prueba de Kruskal-Wallis</a:t>
            </a:r>
          </a:p>
        </p:txBody>
      </p:sp>
      <p:pic>
        <p:nvPicPr>
          <p:cNvPr id="11" name="Imagen 10">
            <a:extLst>
              <a:ext uri="{FF2B5EF4-FFF2-40B4-BE49-F238E27FC236}">
                <a16:creationId xmlns:a16="http://schemas.microsoft.com/office/drawing/2014/main" id="{F73632CB-826B-4C6E-9FD8-9372EA8A491F}"/>
              </a:ext>
            </a:extLst>
          </p:cNvPr>
          <p:cNvPicPr>
            <a:picLocks noChangeAspect="1"/>
          </p:cNvPicPr>
          <p:nvPr/>
        </p:nvPicPr>
        <p:blipFill>
          <a:blip r:embed="rId7"/>
          <a:stretch>
            <a:fillRect/>
          </a:stretch>
        </p:blipFill>
        <p:spPr>
          <a:xfrm>
            <a:off x="8138160" y="1704579"/>
            <a:ext cx="3533042" cy="2615491"/>
          </a:xfrm>
          <a:prstGeom prst="rect">
            <a:avLst/>
          </a:prstGeom>
        </p:spPr>
      </p:pic>
      <p:graphicFrame>
        <p:nvGraphicFramePr>
          <p:cNvPr id="18" name="Diagrama 17">
            <a:extLst>
              <a:ext uri="{FF2B5EF4-FFF2-40B4-BE49-F238E27FC236}">
                <a16:creationId xmlns:a16="http://schemas.microsoft.com/office/drawing/2014/main" id="{1636181C-42A9-AB03-208E-89803CDDDE19}"/>
              </a:ext>
            </a:extLst>
          </p:cNvPr>
          <p:cNvGraphicFramePr/>
          <p:nvPr>
            <p:extLst>
              <p:ext uri="{D42A27DB-BD31-4B8C-83A1-F6EECF244321}">
                <p14:modId xmlns:p14="http://schemas.microsoft.com/office/powerpoint/2010/main" val="482010328"/>
              </p:ext>
            </p:extLst>
          </p:nvPr>
        </p:nvGraphicFramePr>
        <p:xfrm>
          <a:off x="330495" y="1990778"/>
          <a:ext cx="4534113" cy="41582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9" name="Imagen 18">
            <a:extLst>
              <a:ext uri="{FF2B5EF4-FFF2-40B4-BE49-F238E27FC236}">
                <a16:creationId xmlns:a16="http://schemas.microsoft.com/office/drawing/2014/main" id="{425C7C28-5540-0754-55B2-C1328B279B4E}"/>
              </a:ext>
            </a:extLst>
          </p:cNvPr>
          <p:cNvPicPr>
            <a:picLocks noChangeAspect="1"/>
          </p:cNvPicPr>
          <p:nvPr/>
        </p:nvPicPr>
        <p:blipFill>
          <a:blip r:embed="rId13"/>
          <a:stretch>
            <a:fillRect/>
          </a:stretch>
        </p:blipFill>
        <p:spPr>
          <a:xfrm>
            <a:off x="5054911" y="1660706"/>
            <a:ext cx="2964837" cy="2792844"/>
          </a:xfrm>
          <a:prstGeom prst="rect">
            <a:avLst/>
          </a:prstGeom>
        </p:spPr>
      </p:pic>
      <p:sp>
        <p:nvSpPr>
          <p:cNvPr id="20" name="CuadroTexto 19">
            <a:extLst>
              <a:ext uri="{FF2B5EF4-FFF2-40B4-BE49-F238E27FC236}">
                <a16:creationId xmlns:a16="http://schemas.microsoft.com/office/drawing/2014/main" id="{E972C624-A9A4-D3EF-454A-0DB17B812A31}"/>
              </a:ext>
            </a:extLst>
          </p:cNvPr>
          <p:cNvSpPr txBox="1"/>
          <p:nvPr/>
        </p:nvSpPr>
        <p:spPr>
          <a:xfrm>
            <a:off x="5054911" y="4500686"/>
            <a:ext cx="6616291" cy="2031325"/>
          </a:xfrm>
          <a:prstGeom prst="rect">
            <a:avLst/>
          </a:prstGeom>
          <a:noFill/>
        </p:spPr>
        <p:txBody>
          <a:bodyPr wrap="square" rtlCol="0">
            <a:spAutoFit/>
          </a:bodyPr>
          <a:lstStyle/>
          <a:p>
            <a:r>
              <a:rPr lang="es-ES" dirty="0">
                <a:latin typeface="Tw Cen MT Condensed" panose="020B0606020104020203" pitchFamily="34" charset="0"/>
              </a:rPr>
              <a:t>H0 = No hay diferencia significativa de las medianas de la variable X entre las categorías del factor</a:t>
            </a:r>
          </a:p>
          <a:p>
            <a:r>
              <a:rPr lang="es-ES" dirty="0">
                <a:latin typeface="Tw Cen MT Condensed" panose="020B0606020104020203" pitchFamily="34" charset="0"/>
              </a:rPr>
              <a:t>(M1 = M2 = … = Mi)</a:t>
            </a:r>
          </a:p>
          <a:p>
            <a:endParaRPr lang="es-ES" dirty="0">
              <a:latin typeface="Tw Cen MT Condensed" panose="020B0606020104020203" pitchFamily="34" charset="0"/>
            </a:endParaRPr>
          </a:p>
          <a:p>
            <a:r>
              <a:rPr lang="es-ES" dirty="0">
                <a:latin typeface="Tw Cen MT Condensed" panose="020B0606020104020203" pitchFamily="34" charset="0"/>
              </a:rPr>
              <a:t>H1 = Si hay diferencia significativa de las medianas de la variable X entre las categorías del factor</a:t>
            </a:r>
          </a:p>
          <a:p>
            <a:r>
              <a:rPr lang="es-ES" dirty="0">
                <a:latin typeface="Tw Cen MT Condensed" panose="020B0606020104020203" pitchFamily="34" charset="0"/>
              </a:rPr>
              <a:t>(M1 ≠ M2 ≠ … ≠ Mi)</a:t>
            </a:r>
          </a:p>
        </p:txBody>
      </p:sp>
    </p:spTree>
    <p:extLst>
      <p:ext uri="{BB962C8B-B14F-4D97-AF65-F5344CB8AC3E}">
        <p14:creationId xmlns:p14="http://schemas.microsoft.com/office/powerpoint/2010/main" val="153211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E951C8F3-C0F8-0915-D000-7A5C438EE870}"/>
              </a:ext>
            </a:extLst>
          </p:cNvPr>
          <p:cNvSpPr txBox="1"/>
          <p:nvPr/>
        </p:nvSpPr>
        <p:spPr>
          <a:xfrm>
            <a:off x="520798" y="1291374"/>
            <a:ext cx="5203346" cy="369332"/>
          </a:xfrm>
          <a:prstGeom prst="rect">
            <a:avLst/>
          </a:prstGeom>
          <a:noFill/>
        </p:spPr>
        <p:txBody>
          <a:bodyPr wrap="square" rtlCol="0">
            <a:spAutoFit/>
          </a:bodyPr>
          <a:lstStyle/>
          <a:p>
            <a:r>
              <a:rPr lang="es-ES" dirty="0">
                <a:latin typeface="Tw Cen MT Condensed Extra Bold" panose="020B0803020202020204" pitchFamily="34" charset="0"/>
              </a:rPr>
              <a:t>CONTRASTES: COMPARACIONES A POSTERIORI</a:t>
            </a:r>
            <a:endParaRPr lang="es-PE" dirty="0">
              <a:latin typeface="Tw Cen MT Condensed Extra Bold" panose="020B0803020202020204" pitchFamily="34" charset="0"/>
            </a:endParaRPr>
          </a:p>
        </p:txBody>
      </p:sp>
      <p:sp>
        <p:nvSpPr>
          <p:cNvPr id="4" name="Marcador de contenido 4">
            <a:extLst>
              <a:ext uri="{FF2B5EF4-FFF2-40B4-BE49-F238E27FC236}">
                <a16:creationId xmlns:a16="http://schemas.microsoft.com/office/drawing/2014/main" id="{A168A200-166E-D701-2EAB-2DD35C4C74E3}"/>
              </a:ext>
            </a:extLst>
          </p:cNvPr>
          <p:cNvSpPr>
            <a:spLocks noGrp="1"/>
          </p:cNvSpPr>
          <p:nvPr>
            <p:ph idx="1"/>
          </p:nvPr>
        </p:nvSpPr>
        <p:spPr>
          <a:xfrm>
            <a:off x="520798" y="1751480"/>
            <a:ext cx="8101994" cy="369332"/>
          </a:xfrm>
        </p:spPr>
        <p:txBody>
          <a:bodyPr>
            <a:normAutofit/>
          </a:bodyPr>
          <a:lstStyle/>
          <a:p>
            <a:r>
              <a:rPr lang="es-PE" sz="1800" dirty="0">
                <a:latin typeface="Tw Cen MT Condensed" panose="020B0606020104020203" pitchFamily="34" charset="0"/>
              </a:rPr>
              <a:t>Al igual que </a:t>
            </a:r>
            <a:r>
              <a:rPr lang="es-PE" sz="1800" dirty="0" err="1">
                <a:latin typeface="Tw Cen MT Condensed" panose="020B0606020104020203" pitchFamily="34" charset="0"/>
              </a:rPr>
              <a:t>ANOVA</a:t>
            </a:r>
            <a:r>
              <a:rPr lang="es-PE" sz="1800" dirty="0">
                <a:latin typeface="Tw Cen MT Condensed" panose="020B0606020104020203" pitchFamily="34" charset="0"/>
              </a:rPr>
              <a:t>, tiene sus pruebas, solo que estas son </a:t>
            </a:r>
            <a:r>
              <a:rPr lang="es-PE" sz="1800" b="1" dirty="0">
                <a:latin typeface="Tw Cen MT Condensed" panose="020B0606020104020203" pitchFamily="34" charset="0"/>
              </a:rPr>
              <a:t>post-hoc no paramétricas. </a:t>
            </a:r>
          </a:p>
        </p:txBody>
      </p:sp>
      <p:graphicFrame>
        <p:nvGraphicFramePr>
          <p:cNvPr id="5" name="Marcador de contenido 4">
            <a:extLst>
              <a:ext uri="{FF2B5EF4-FFF2-40B4-BE49-F238E27FC236}">
                <a16:creationId xmlns:a16="http://schemas.microsoft.com/office/drawing/2014/main" id="{FC995A90-204E-3D8B-6B07-CFCFCE10A405}"/>
              </a:ext>
            </a:extLst>
          </p:cNvPr>
          <p:cNvGraphicFramePr>
            <a:graphicFrameLocks/>
          </p:cNvGraphicFramePr>
          <p:nvPr>
            <p:extLst>
              <p:ext uri="{D42A27DB-BD31-4B8C-83A1-F6EECF244321}">
                <p14:modId xmlns:p14="http://schemas.microsoft.com/office/powerpoint/2010/main" val="278889876"/>
              </p:ext>
            </p:extLst>
          </p:nvPr>
        </p:nvGraphicFramePr>
        <p:xfrm>
          <a:off x="527099" y="2564456"/>
          <a:ext cx="11137802" cy="3050931"/>
        </p:xfrm>
        <a:graphic>
          <a:graphicData uri="http://schemas.openxmlformats.org/drawingml/2006/table">
            <a:tbl>
              <a:tblPr firstRow="1" bandRow="1">
                <a:tableStyleId>{7E9639D4-E3E2-4D34-9284-5A2195B3D0D7}</a:tableStyleId>
              </a:tblPr>
              <a:tblGrid>
                <a:gridCol w="1177715">
                  <a:extLst>
                    <a:ext uri="{9D8B030D-6E8A-4147-A177-3AD203B41FA5}">
                      <a16:colId xmlns:a16="http://schemas.microsoft.com/office/drawing/2014/main" val="2571758089"/>
                    </a:ext>
                  </a:extLst>
                </a:gridCol>
                <a:gridCol w="2129725">
                  <a:extLst>
                    <a:ext uri="{9D8B030D-6E8A-4147-A177-3AD203B41FA5}">
                      <a16:colId xmlns:a16="http://schemas.microsoft.com/office/drawing/2014/main" val="3805448268"/>
                    </a:ext>
                  </a:extLst>
                </a:gridCol>
                <a:gridCol w="2129725">
                  <a:extLst>
                    <a:ext uri="{9D8B030D-6E8A-4147-A177-3AD203B41FA5}">
                      <a16:colId xmlns:a16="http://schemas.microsoft.com/office/drawing/2014/main" val="2001351113"/>
                    </a:ext>
                  </a:extLst>
                </a:gridCol>
                <a:gridCol w="2599920">
                  <a:extLst>
                    <a:ext uri="{9D8B030D-6E8A-4147-A177-3AD203B41FA5}">
                      <a16:colId xmlns:a16="http://schemas.microsoft.com/office/drawing/2014/main" val="954545281"/>
                    </a:ext>
                  </a:extLst>
                </a:gridCol>
                <a:gridCol w="3100717">
                  <a:extLst>
                    <a:ext uri="{9D8B030D-6E8A-4147-A177-3AD203B41FA5}">
                      <a16:colId xmlns:a16="http://schemas.microsoft.com/office/drawing/2014/main" val="2680329917"/>
                    </a:ext>
                  </a:extLst>
                </a:gridCol>
              </a:tblGrid>
              <a:tr h="755983">
                <a:tc>
                  <a:txBody>
                    <a:bodyPr/>
                    <a:lstStyle/>
                    <a:p>
                      <a:pPr algn="ctr"/>
                      <a:r>
                        <a:rPr lang="es-PE" dirty="0">
                          <a:latin typeface="Tw Cen MT Condensed" panose="020B0606020104020203" pitchFamily="34" charset="0"/>
                        </a:rPr>
                        <a:t>Prueba</a:t>
                      </a:r>
                    </a:p>
                  </a:txBody>
                  <a:tcPr anchor="ctr"/>
                </a:tc>
                <a:tc>
                  <a:txBody>
                    <a:bodyPr/>
                    <a:lstStyle/>
                    <a:p>
                      <a:pPr algn="ctr"/>
                      <a:r>
                        <a:rPr lang="es-PE" dirty="0">
                          <a:latin typeface="Tw Cen MT Condensed" panose="020B0606020104020203" pitchFamily="34" charset="0"/>
                        </a:rPr>
                        <a:t>Número de Comparaciones</a:t>
                      </a:r>
                    </a:p>
                  </a:txBody>
                  <a:tcPr anchor="ctr"/>
                </a:tc>
                <a:tc>
                  <a:txBody>
                    <a:bodyPr/>
                    <a:lstStyle/>
                    <a:p>
                      <a:pPr algn="ctr"/>
                      <a:r>
                        <a:rPr lang="es-PE" dirty="0">
                          <a:latin typeface="Tw Cen MT Condensed" panose="020B0606020104020203" pitchFamily="34" charset="0"/>
                        </a:rPr>
                        <a:t>Tamaño de Muestra</a:t>
                      </a:r>
                    </a:p>
                  </a:txBody>
                  <a:tcPr anchor="ctr"/>
                </a:tc>
                <a:tc>
                  <a:txBody>
                    <a:bodyPr/>
                    <a:lstStyle/>
                    <a:p>
                      <a:pPr algn="ctr"/>
                      <a:r>
                        <a:rPr lang="es-PE" dirty="0">
                          <a:latin typeface="Tw Cen MT Condensed" panose="020B0606020104020203" pitchFamily="34" charset="0"/>
                        </a:rPr>
                        <a:t>Número de Grupos</a:t>
                      </a:r>
                    </a:p>
                  </a:txBody>
                  <a:tcPr anchor="ctr"/>
                </a:tc>
                <a:tc>
                  <a:txBody>
                    <a:bodyPr/>
                    <a:lstStyle/>
                    <a:p>
                      <a:pPr algn="ctr"/>
                      <a:r>
                        <a:rPr lang="es-PE" dirty="0">
                          <a:latin typeface="Tw Cen MT Condensed" panose="020B0606020104020203" pitchFamily="34" charset="0"/>
                        </a:rPr>
                        <a:t>Objetivo</a:t>
                      </a:r>
                    </a:p>
                  </a:txBody>
                  <a:tcPr anchor="ctr"/>
                </a:tc>
                <a:extLst>
                  <a:ext uri="{0D108BD9-81ED-4DB2-BD59-A6C34878D82A}">
                    <a16:rowId xmlns:a16="http://schemas.microsoft.com/office/drawing/2014/main" val="934316095"/>
                  </a:ext>
                </a:extLst>
              </a:tr>
              <a:tr h="980978">
                <a:tc>
                  <a:txBody>
                    <a:bodyPr/>
                    <a:lstStyle/>
                    <a:p>
                      <a:pPr algn="ctr" fontAlgn="ctr"/>
                      <a:r>
                        <a:rPr lang="es-PE" sz="1800" b="1" u="none" strike="noStrike" kern="1200" dirty="0" err="1">
                          <a:solidFill>
                            <a:schemeClr val="tx1"/>
                          </a:solidFill>
                          <a:effectLst/>
                          <a:latin typeface="Tw Cen MT Condensed" panose="020B0606020104020203" pitchFamily="34" charset="0"/>
                          <a:ea typeface="+mn-ea"/>
                          <a:cs typeface="+mn-cs"/>
                        </a:rPr>
                        <a:t>Nemenyi</a:t>
                      </a:r>
                      <a:endParaRPr lang="es-PE" sz="1800" b="1" u="none" strike="noStrike" kern="1200" dirty="0">
                        <a:solidFill>
                          <a:schemeClr val="tx1"/>
                        </a:solidFill>
                        <a:effectLst/>
                        <a:latin typeface="Tw Cen MT Condensed" panose="020B0606020104020203" pitchFamily="34" charset="0"/>
                        <a:ea typeface="+mn-ea"/>
                        <a:cs typeface="+mn-cs"/>
                      </a:endParaRPr>
                    </a:p>
                  </a:txBody>
                  <a:tcPr marL="7620" marR="7620" marT="7620" marB="0" anchor="ctr"/>
                </a:tc>
                <a:tc>
                  <a:txBody>
                    <a:bodyPr/>
                    <a:lstStyle/>
                    <a:p>
                      <a:pPr algn="ctr" fontAlgn="ctr"/>
                      <a:r>
                        <a:rPr lang="es-MX" sz="1800" u="none" strike="noStrike" kern="1200" dirty="0">
                          <a:solidFill>
                            <a:schemeClr val="tx1"/>
                          </a:solidFill>
                          <a:effectLst/>
                          <a:latin typeface="Tw Cen MT Condensed" panose="020B0606020104020203" pitchFamily="34" charset="0"/>
                          <a:ea typeface="+mn-ea"/>
                          <a:cs typeface="+mn-cs"/>
                        </a:rPr>
                        <a:t>Comparaciones no paramétricas (ideal</a:t>
                      </a:r>
                      <a:r>
                        <a:rPr lang="es-MX" sz="1800" u="none" strike="noStrike" kern="1200" baseline="0" dirty="0">
                          <a:solidFill>
                            <a:schemeClr val="tx1"/>
                          </a:solidFill>
                          <a:effectLst/>
                          <a:latin typeface="Tw Cen MT Condensed" panose="020B0606020104020203" pitchFamily="34" charset="0"/>
                          <a:ea typeface="+mn-ea"/>
                          <a:cs typeface="+mn-cs"/>
                        </a:rPr>
                        <a:t> para </a:t>
                      </a:r>
                      <a:r>
                        <a:rPr lang="es-MX" sz="1800" u="none" strike="noStrike" kern="1200" dirty="0">
                          <a:solidFill>
                            <a:schemeClr val="tx1"/>
                          </a:solidFill>
                          <a:effectLst/>
                          <a:latin typeface="Tw Cen MT Condensed" panose="020B0606020104020203" pitchFamily="34" charset="0"/>
                          <a:ea typeface="+mn-ea"/>
                          <a:cs typeface="+mn-cs"/>
                        </a:rPr>
                        <a:t>Friedman)</a:t>
                      </a:r>
                    </a:p>
                  </a:txBody>
                  <a:tcPr marL="7620" marR="7620" marT="7620" marB="0" anchor="ctr"/>
                </a:tc>
                <a:tc>
                  <a:txBody>
                    <a:bodyPr/>
                    <a:lstStyle/>
                    <a:p>
                      <a:pPr algn="ctr" fontAlgn="ctr"/>
                      <a:r>
                        <a:rPr lang="es-PE" sz="1800" u="none" strike="noStrike" kern="1200" dirty="0">
                          <a:solidFill>
                            <a:schemeClr val="tx1"/>
                          </a:solidFill>
                          <a:effectLst/>
                          <a:latin typeface="Tw Cen MT Condensed" panose="020B0606020104020203" pitchFamily="34" charset="0"/>
                          <a:ea typeface="+mn-ea"/>
                          <a:cs typeface="+mn-cs"/>
                        </a:rPr>
                        <a:t>Generalmente requiere tamaños iguales</a:t>
                      </a:r>
                    </a:p>
                  </a:txBody>
                  <a:tcPr marL="7620" marR="7620" marT="7620" marB="0" anchor="ctr"/>
                </a:tc>
                <a:tc>
                  <a:txBody>
                    <a:bodyPr/>
                    <a:lstStyle/>
                    <a:p>
                      <a:pPr algn="ctr" fontAlgn="ctr"/>
                      <a:r>
                        <a:rPr lang="es-PE" sz="1800" u="none" strike="noStrike" kern="1200" dirty="0">
                          <a:solidFill>
                            <a:schemeClr val="tx1"/>
                          </a:solidFill>
                          <a:effectLst/>
                          <a:latin typeface="Tw Cen MT Condensed" panose="020B0606020104020203" pitchFamily="34" charset="0"/>
                          <a:ea typeface="+mn-ea"/>
                          <a:cs typeface="+mn-cs"/>
                        </a:rPr>
                        <a:t>Varios grupos, diseño repetido</a:t>
                      </a:r>
                    </a:p>
                  </a:txBody>
                  <a:tcPr marL="7620" marR="7620" marT="7620" marB="0" anchor="ctr"/>
                </a:tc>
                <a:tc>
                  <a:txBody>
                    <a:bodyPr/>
                    <a:lstStyle/>
                    <a:p>
                      <a:pPr algn="ctr" fontAlgn="ctr"/>
                      <a:r>
                        <a:rPr lang="es-PE" sz="1800" u="none" strike="noStrike" kern="1200" dirty="0">
                          <a:solidFill>
                            <a:schemeClr val="tx1"/>
                          </a:solidFill>
                          <a:effectLst/>
                          <a:latin typeface="Tw Cen MT Condensed" panose="020B0606020104020203" pitchFamily="34" charset="0"/>
                          <a:ea typeface="+mn-ea"/>
                          <a:cs typeface="+mn-cs"/>
                        </a:rPr>
                        <a:t>Comparar rangos promedio entre grupos en contexto no paramétrico</a:t>
                      </a:r>
                    </a:p>
                  </a:txBody>
                  <a:tcPr marL="7620" marR="7620" marT="7620" marB="0" anchor="ctr"/>
                </a:tc>
                <a:extLst>
                  <a:ext uri="{0D108BD9-81ED-4DB2-BD59-A6C34878D82A}">
                    <a16:rowId xmlns:a16="http://schemas.microsoft.com/office/drawing/2014/main" val="1049675873"/>
                  </a:ext>
                </a:extLst>
              </a:tr>
              <a:tr h="656985">
                <a:tc>
                  <a:txBody>
                    <a:bodyPr/>
                    <a:lstStyle/>
                    <a:p>
                      <a:pPr algn="ctr" fontAlgn="ctr"/>
                      <a:r>
                        <a:rPr lang="es-PE" sz="1800" b="1" u="none" strike="noStrike" kern="1200" dirty="0" err="1">
                          <a:solidFill>
                            <a:schemeClr val="tx1"/>
                          </a:solidFill>
                          <a:effectLst/>
                          <a:latin typeface="Tw Cen MT Condensed" panose="020B0606020104020203" pitchFamily="34" charset="0"/>
                          <a:ea typeface="+mn-ea"/>
                          <a:cs typeface="+mn-cs"/>
                        </a:rPr>
                        <a:t>Conover</a:t>
                      </a:r>
                      <a:endParaRPr lang="es-PE" sz="1800" b="1" u="none" strike="noStrike" kern="1200" dirty="0">
                        <a:solidFill>
                          <a:schemeClr val="tx1"/>
                        </a:solidFill>
                        <a:effectLst/>
                        <a:latin typeface="Tw Cen MT Condensed" panose="020B0606020104020203" pitchFamily="34" charset="0"/>
                        <a:ea typeface="+mn-ea"/>
                        <a:cs typeface="+mn-cs"/>
                      </a:endParaRP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Comparaciones no paramétricas</a:t>
                      </a: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No requiere tamaños iguales. Tamaños</a:t>
                      </a:r>
                      <a:r>
                        <a:rPr lang="es-PE" sz="1800" b="0" u="none" strike="noStrike" kern="1200" baseline="0" dirty="0">
                          <a:solidFill>
                            <a:schemeClr val="tx1"/>
                          </a:solidFill>
                          <a:effectLst/>
                          <a:latin typeface="Tw Cen MT Condensed" panose="020B0606020104020203" pitchFamily="34" charset="0"/>
                          <a:ea typeface="+mn-ea"/>
                          <a:cs typeface="+mn-cs"/>
                        </a:rPr>
                        <a:t> pequeños</a:t>
                      </a:r>
                      <a:endParaRPr lang="es-PE" sz="1800" b="0" u="none" strike="noStrike" kern="1200" dirty="0">
                        <a:solidFill>
                          <a:schemeClr val="tx1"/>
                        </a:solidFill>
                        <a:effectLst/>
                        <a:latin typeface="Tw Cen MT Condensed" panose="020B0606020104020203" pitchFamily="34" charset="0"/>
                        <a:ea typeface="+mn-ea"/>
                        <a:cs typeface="+mn-cs"/>
                      </a:endParaRP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Varios grupos</a:t>
                      </a:r>
                    </a:p>
                  </a:txBody>
                  <a:tcPr marL="7620" marR="7620" marT="7620" marB="0" anchor="ctr"/>
                </a:tc>
                <a:tc>
                  <a:txBody>
                    <a:bodyPr/>
                    <a:lstStyle/>
                    <a:p>
                      <a:pPr algn="ctr" fontAlgn="ctr"/>
                      <a:r>
                        <a:rPr lang="es-MX" sz="1800" b="0" u="none" strike="noStrike" kern="1200" dirty="0">
                          <a:solidFill>
                            <a:schemeClr val="tx1"/>
                          </a:solidFill>
                          <a:effectLst/>
                          <a:latin typeface="Tw Cen MT Condensed" panose="020B0606020104020203" pitchFamily="34" charset="0"/>
                          <a:ea typeface="+mn-ea"/>
                          <a:cs typeface="+mn-cs"/>
                        </a:rPr>
                        <a:t>Comparar medianas entre grupos con datos no normales</a:t>
                      </a:r>
                    </a:p>
                  </a:txBody>
                  <a:tcPr marL="7620" marR="7620" marT="7620" marB="0" anchor="ctr"/>
                </a:tc>
                <a:extLst>
                  <a:ext uri="{0D108BD9-81ED-4DB2-BD59-A6C34878D82A}">
                    <a16:rowId xmlns:a16="http://schemas.microsoft.com/office/drawing/2014/main" val="1220496898"/>
                  </a:ext>
                </a:extLst>
              </a:tr>
              <a:tr h="656985">
                <a:tc>
                  <a:txBody>
                    <a:bodyPr/>
                    <a:lstStyle/>
                    <a:p>
                      <a:pPr algn="ctr" fontAlgn="ctr"/>
                      <a:r>
                        <a:rPr lang="es-PE" sz="1800" b="1" u="none" strike="noStrike" kern="1200">
                          <a:solidFill>
                            <a:schemeClr val="tx1"/>
                          </a:solidFill>
                          <a:effectLst/>
                          <a:latin typeface="Tw Cen MT Condensed" panose="020B0606020104020203" pitchFamily="34" charset="0"/>
                          <a:ea typeface="+mn-ea"/>
                          <a:cs typeface="+mn-cs"/>
                        </a:rPr>
                        <a:t>Dunn</a:t>
                      </a: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Comparaciones no paramétricas</a:t>
                      </a: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No requiere tamaños iguales. Tamaños grandes</a:t>
                      </a:r>
                    </a:p>
                  </a:txBody>
                  <a:tcPr marL="7620" marR="7620" marT="7620" marB="0" anchor="ctr"/>
                </a:tc>
                <a:tc>
                  <a:txBody>
                    <a:bodyPr/>
                    <a:lstStyle/>
                    <a:p>
                      <a:pPr algn="ctr" fontAlgn="ctr"/>
                      <a:r>
                        <a:rPr lang="es-PE" sz="1800" b="0" u="none" strike="noStrike" kern="1200" dirty="0">
                          <a:solidFill>
                            <a:schemeClr val="tx1"/>
                          </a:solidFill>
                          <a:effectLst/>
                          <a:latin typeface="Tw Cen MT Condensed" panose="020B0606020104020203" pitchFamily="34" charset="0"/>
                          <a:ea typeface="+mn-ea"/>
                          <a:cs typeface="+mn-cs"/>
                        </a:rPr>
                        <a:t>Varios grupos</a:t>
                      </a:r>
                    </a:p>
                  </a:txBody>
                  <a:tcPr marL="7620" marR="7620" marT="7620" marB="0" anchor="ctr"/>
                </a:tc>
                <a:tc>
                  <a:txBody>
                    <a:bodyPr/>
                    <a:lstStyle/>
                    <a:p>
                      <a:pPr algn="ctr" fontAlgn="ctr"/>
                      <a:r>
                        <a:rPr lang="es-MX" sz="1800" b="0" u="none" strike="noStrike" kern="1200" dirty="0">
                          <a:solidFill>
                            <a:schemeClr val="tx1"/>
                          </a:solidFill>
                          <a:effectLst/>
                          <a:latin typeface="Tw Cen MT Condensed" panose="020B0606020104020203" pitchFamily="34" charset="0"/>
                          <a:ea typeface="+mn-ea"/>
                          <a:cs typeface="+mn-cs"/>
                        </a:rPr>
                        <a:t>Comparar grupos con datos no normales o varianzas desiguales</a:t>
                      </a:r>
                    </a:p>
                  </a:txBody>
                  <a:tcPr marL="7620" marR="7620" marT="7620" marB="0" anchor="ctr"/>
                </a:tc>
                <a:extLst>
                  <a:ext uri="{0D108BD9-81ED-4DB2-BD59-A6C34878D82A}">
                    <a16:rowId xmlns:a16="http://schemas.microsoft.com/office/drawing/2014/main" val="2634965109"/>
                  </a:ext>
                </a:extLst>
              </a:tr>
            </a:tbl>
          </a:graphicData>
        </a:graphic>
      </p:graphicFrame>
    </p:spTree>
    <p:extLst>
      <p:ext uri="{BB962C8B-B14F-4D97-AF65-F5344CB8AC3E}">
        <p14:creationId xmlns:p14="http://schemas.microsoft.com/office/powerpoint/2010/main" val="464610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DD0C4F10-11A3-F573-FC0F-50EED5F57DC1}"/>
              </a:ext>
            </a:extLst>
          </p:cNvPr>
          <p:cNvSpPr txBox="1"/>
          <p:nvPr/>
        </p:nvSpPr>
        <p:spPr>
          <a:xfrm>
            <a:off x="520798" y="1291374"/>
            <a:ext cx="2240690" cy="369332"/>
          </a:xfrm>
          <a:prstGeom prst="rect">
            <a:avLst/>
          </a:prstGeom>
          <a:noFill/>
        </p:spPr>
        <p:txBody>
          <a:bodyPr wrap="square" rtlCol="0">
            <a:spAutoFit/>
          </a:bodyPr>
          <a:lstStyle/>
          <a:p>
            <a:r>
              <a:rPr lang="es-ES" dirty="0">
                <a:latin typeface="Tw Cen MT Condensed Extra Bold" panose="020B0803020202020204" pitchFamily="34" charset="0"/>
              </a:rPr>
              <a:t>PRUEBA DE FRIEDMAN</a:t>
            </a:r>
            <a:endParaRPr lang="es-PE" dirty="0">
              <a:latin typeface="Tw Cen MT Condensed Extra Bold" panose="020B0803020202020204" pitchFamily="34" charset="0"/>
            </a:endParaRPr>
          </a:p>
        </p:txBody>
      </p:sp>
      <p:pic>
        <p:nvPicPr>
          <p:cNvPr id="4" name="Imagen 3">
            <a:extLst>
              <a:ext uri="{FF2B5EF4-FFF2-40B4-BE49-F238E27FC236}">
                <a16:creationId xmlns:a16="http://schemas.microsoft.com/office/drawing/2014/main" id="{8F6FE787-E731-BBF6-B976-D1F564F9FD6B}"/>
              </a:ext>
            </a:extLst>
          </p:cNvPr>
          <p:cNvPicPr>
            <a:picLocks noChangeAspect="1"/>
          </p:cNvPicPr>
          <p:nvPr/>
        </p:nvPicPr>
        <p:blipFill>
          <a:blip r:embed="rId7"/>
          <a:stretch>
            <a:fillRect/>
          </a:stretch>
        </p:blipFill>
        <p:spPr>
          <a:xfrm>
            <a:off x="8592028" y="1554272"/>
            <a:ext cx="3079174" cy="2031325"/>
          </a:xfrm>
          <a:prstGeom prst="rect">
            <a:avLst/>
          </a:prstGeom>
        </p:spPr>
      </p:pic>
      <p:graphicFrame>
        <p:nvGraphicFramePr>
          <p:cNvPr id="5" name="Diagrama 4">
            <a:extLst>
              <a:ext uri="{FF2B5EF4-FFF2-40B4-BE49-F238E27FC236}">
                <a16:creationId xmlns:a16="http://schemas.microsoft.com/office/drawing/2014/main" id="{996977D5-D0CF-B34C-EE1B-9120883CEFEA}"/>
              </a:ext>
            </a:extLst>
          </p:cNvPr>
          <p:cNvGraphicFramePr/>
          <p:nvPr>
            <p:extLst>
              <p:ext uri="{D42A27DB-BD31-4B8C-83A1-F6EECF244321}">
                <p14:modId xmlns:p14="http://schemas.microsoft.com/office/powerpoint/2010/main" val="2066655448"/>
              </p:ext>
            </p:extLst>
          </p:nvPr>
        </p:nvGraphicFramePr>
        <p:xfrm>
          <a:off x="520798" y="1726575"/>
          <a:ext cx="4534113" cy="4411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uadroTexto 10">
            <a:extLst>
              <a:ext uri="{FF2B5EF4-FFF2-40B4-BE49-F238E27FC236}">
                <a16:creationId xmlns:a16="http://schemas.microsoft.com/office/drawing/2014/main" id="{1AF6A4F6-35BB-6F92-3361-E50E14AAC099}"/>
              </a:ext>
            </a:extLst>
          </p:cNvPr>
          <p:cNvSpPr txBox="1"/>
          <p:nvPr/>
        </p:nvSpPr>
        <p:spPr>
          <a:xfrm>
            <a:off x="5054911" y="4172776"/>
            <a:ext cx="6616291" cy="1477328"/>
          </a:xfrm>
          <a:prstGeom prst="rect">
            <a:avLst/>
          </a:prstGeom>
          <a:noFill/>
        </p:spPr>
        <p:txBody>
          <a:bodyPr wrap="square" rtlCol="0">
            <a:spAutoFit/>
          </a:bodyPr>
          <a:lstStyle/>
          <a:p>
            <a:r>
              <a:rPr lang="es-ES" dirty="0">
                <a:latin typeface="Tw Cen MT Condensed" panose="020B0606020104020203" pitchFamily="34" charset="0"/>
              </a:rPr>
              <a:t>H0 = No hay diferencia significativa entre las medianas de la condición</a:t>
            </a:r>
          </a:p>
          <a:p>
            <a:r>
              <a:rPr lang="es-ES" dirty="0">
                <a:latin typeface="Tw Cen MT Condensed" panose="020B0606020104020203" pitchFamily="34" charset="0"/>
              </a:rPr>
              <a:t>(M1 = M2 = … = Mi)</a:t>
            </a:r>
          </a:p>
          <a:p>
            <a:endParaRPr lang="es-ES" dirty="0">
              <a:latin typeface="Tw Cen MT Condensed" panose="020B0606020104020203" pitchFamily="34" charset="0"/>
            </a:endParaRPr>
          </a:p>
          <a:p>
            <a:r>
              <a:rPr lang="es-ES" dirty="0">
                <a:latin typeface="Tw Cen MT Condensed" panose="020B0606020104020203" pitchFamily="34" charset="0"/>
              </a:rPr>
              <a:t>H1 = Si hay diferencia significativa entre las medianas de la condición</a:t>
            </a:r>
          </a:p>
          <a:p>
            <a:r>
              <a:rPr lang="es-ES" dirty="0">
                <a:latin typeface="Tw Cen MT Condensed" panose="020B0606020104020203" pitchFamily="34" charset="0"/>
              </a:rPr>
              <a:t>(M1 ≠ M2 ≠ … ≠ Mi)</a:t>
            </a:r>
          </a:p>
        </p:txBody>
      </p:sp>
      <p:pic>
        <p:nvPicPr>
          <p:cNvPr id="12" name="Imagen 11">
            <a:extLst>
              <a:ext uri="{FF2B5EF4-FFF2-40B4-BE49-F238E27FC236}">
                <a16:creationId xmlns:a16="http://schemas.microsoft.com/office/drawing/2014/main" id="{C85B9795-87CB-757D-5F92-BE46F161EFF3}"/>
              </a:ext>
            </a:extLst>
          </p:cNvPr>
          <p:cNvPicPr>
            <a:picLocks noChangeAspect="1"/>
          </p:cNvPicPr>
          <p:nvPr/>
        </p:nvPicPr>
        <p:blipFill>
          <a:blip r:embed="rId13"/>
          <a:stretch>
            <a:fillRect/>
          </a:stretch>
        </p:blipFill>
        <p:spPr>
          <a:xfrm>
            <a:off x="5198043" y="1554272"/>
            <a:ext cx="3302887" cy="2112472"/>
          </a:xfrm>
          <a:prstGeom prst="rect">
            <a:avLst/>
          </a:prstGeom>
        </p:spPr>
      </p:pic>
    </p:spTree>
    <p:extLst>
      <p:ext uri="{BB962C8B-B14F-4D97-AF65-F5344CB8AC3E}">
        <p14:creationId xmlns:p14="http://schemas.microsoft.com/office/powerpoint/2010/main" val="217623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53CAB0AD-8F10-03F2-99EC-2035958271FC}"/>
              </a:ext>
            </a:extLst>
          </p:cNvPr>
          <p:cNvSpPr txBox="1"/>
          <p:nvPr/>
        </p:nvSpPr>
        <p:spPr>
          <a:xfrm>
            <a:off x="520798" y="1291374"/>
            <a:ext cx="2240690" cy="369332"/>
          </a:xfrm>
          <a:prstGeom prst="rect">
            <a:avLst/>
          </a:prstGeom>
          <a:noFill/>
        </p:spPr>
        <p:txBody>
          <a:bodyPr wrap="square" rtlCol="0">
            <a:spAutoFit/>
          </a:bodyPr>
          <a:lstStyle/>
          <a:p>
            <a:r>
              <a:rPr lang="es-PE" b="1" dirty="0">
                <a:latin typeface="Tw Cen MT Condensed" panose="020B0606020104020203" pitchFamily="34" charset="0"/>
              </a:rPr>
              <a:t>PRUEBA Q DE COCHRAN</a:t>
            </a:r>
            <a:endParaRPr lang="es-PE" dirty="0">
              <a:latin typeface="Tw Cen MT Condensed" panose="020B0606020104020203" pitchFamily="34" charset="0"/>
            </a:endParaRPr>
          </a:p>
        </p:txBody>
      </p:sp>
      <p:graphicFrame>
        <p:nvGraphicFramePr>
          <p:cNvPr id="4" name="Diagrama 3">
            <a:extLst>
              <a:ext uri="{FF2B5EF4-FFF2-40B4-BE49-F238E27FC236}">
                <a16:creationId xmlns:a16="http://schemas.microsoft.com/office/drawing/2014/main" id="{F0BCA1D6-8020-20E6-2464-CEB5646604CA}"/>
              </a:ext>
            </a:extLst>
          </p:cNvPr>
          <p:cNvGraphicFramePr/>
          <p:nvPr>
            <p:extLst>
              <p:ext uri="{D42A27DB-BD31-4B8C-83A1-F6EECF244321}">
                <p14:modId xmlns:p14="http://schemas.microsoft.com/office/powerpoint/2010/main" val="4036191314"/>
              </p:ext>
            </p:extLst>
          </p:nvPr>
        </p:nvGraphicFramePr>
        <p:xfrm>
          <a:off x="520798" y="1726575"/>
          <a:ext cx="4534113" cy="44116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a:extLst>
              <a:ext uri="{FF2B5EF4-FFF2-40B4-BE49-F238E27FC236}">
                <a16:creationId xmlns:a16="http://schemas.microsoft.com/office/drawing/2014/main" id="{17BA882E-358E-8C21-9778-46B035821D58}"/>
              </a:ext>
            </a:extLst>
          </p:cNvPr>
          <p:cNvPicPr>
            <a:picLocks noChangeAspect="1"/>
          </p:cNvPicPr>
          <p:nvPr/>
        </p:nvPicPr>
        <p:blipFill>
          <a:blip r:embed="rId12"/>
          <a:stretch>
            <a:fillRect/>
          </a:stretch>
        </p:blipFill>
        <p:spPr>
          <a:xfrm>
            <a:off x="7709975" y="4029529"/>
            <a:ext cx="4063394" cy="2502482"/>
          </a:xfrm>
          <a:prstGeom prst="rect">
            <a:avLst/>
          </a:prstGeom>
        </p:spPr>
      </p:pic>
      <p:pic>
        <p:nvPicPr>
          <p:cNvPr id="11" name="Imagen 10">
            <a:extLst>
              <a:ext uri="{FF2B5EF4-FFF2-40B4-BE49-F238E27FC236}">
                <a16:creationId xmlns:a16="http://schemas.microsoft.com/office/drawing/2014/main" id="{ABEF3E08-91EB-9873-D5A0-E9CFF3A4C092}"/>
              </a:ext>
            </a:extLst>
          </p:cNvPr>
          <p:cNvPicPr>
            <a:picLocks noChangeAspect="1"/>
          </p:cNvPicPr>
          <p:nvPr/>
        </p:nvPicPr>
        <p:blipFill>
          <a:blip r:embed="rId13"/>
          <a:stretch>
            <a:fillRect/>
          </a:stretch>
        </p:blipFill>
        <p:spPr>
          <a:xfrm>
            <a:off x="4882814" y="1971576"/>
            <a:ext cx="6788388" cy="2008809"/>
          </a:xfrm>
          <a:prstGeom prst="rect">
            <a:avLst/>
          </a:prstGeom>
        </p:spPr>
      </p:pic>
      <p:sp>
        <p:nvSpPr>
          <p:cNvPr id="13" name="CuadroTexto 12">
            <a:extLst>
              <a:ext uri="{FF2B5EF4-FFF2-40B4-BE49-F238E27FC236}">
                <a16:creationId xmlns:a16="http://schemas.microsoft.com/office/drawing/2014/main" id="{A0C4A1AA-11C3-9B94-F2BB-94253CDDA2B9}"/>
              </a:ext>
            </a:extLst>
          </p:cNvPr>
          <p:cNvSpPr txBox="1"/>
          <p:nvPr/>
        </p:nvSpPr>
        <p:spPr>
          <a:xfrm>
            <a:off x="4795579" y="4182145"/>
            <a:ext cx="2839661" cy="1754326"/>
          </a:xfrm>
          <a:prstGeom prst="rect">
            <a:avLst/>
          </a:prstGeom>
          <a:noFill/>
        </p:spPr>
        <p:txBody>
          <a:bodyPr wrap="square" rtlCol="0">
            <a:spAutoFit/>
          </a:bodyPr>
          <a:lstStyle/>
          <a:p>
            <a:pPr algn="ctr"/>
            <a:r>
              <a:rPr lang="es-PE" dirty="0">
                <a:latin typeface="Tw Cen MT Condensed" panose="020B0606020104020203" pitchFamily="34" charset="0"/>
              </a:rPr>
              <a:t>Hay </a:t>
            </a:r>
            <a:r>
              <a:rPr lang="es-PE" b="1" i="1" dirty="0">
                <a:latin typeface="Tw Cen MT Condensed" panose="020B0606020104020203" pitchFamily="34" charset="0"/>
              </a:rPr>
              <a:t>k</a:t>
            </a:r>
            <a:r>
              <a:rPr lang="es-PE" b="1" dirty="0">
                <a:latin typeface="Tw Cen MT Condensed" panose="020B0606020104020203" pitchFamily="34" charset="0"/>
              </a:rPr>
              <a:t> tratamientos </a:t>
            </a:r>
            <a:r>
              <a:rPr lang="es-PE" dirty="0">
                <a:latin typeface="Tw Cen MT Condensed" panose="020B0606020104020203" pitchFamily="34" charset="0"/>
              </a:rPr>
              <a:t>(</a:t>
            </a:r>
            <a:r>
              <a:rPr lang="es-PE" i="1" dirty="0">
                <a:latin typeface="Tw Cen MT Condensed" panose="020B0606020104020203" pitchFamily="34" charset="0"/>
              </a:rPr>
              <a:t>k</a:t>
            </a:r>
            <a:r>
              <a:rPr lang="es-PE" dirty="0">
                <a:latin typeface="Tw Cen MT Condensed" panose="020B0606020104020203" pitchFamily="34" charset="0"/>
              </a:rPr>
              <a:t>&gt;2) y las </a:t>
            </a:r>
            <a:r>
              <a:rPr lang="es-PE" b="1" dirty="0">
                <a:latin typeface="Tw Cen MT Condensed" panose="020B0606020104020203" pitchFamily="34" charset="0"/>
              </a:rPr>
              <a:t>observaciones</a:t>
            </a:r>
            <a:r>
              <a:rPr lang="es-PE" dirty="0">
                <a:latin typeface="Tw Cen MT Condensed" panose="020B0606020104020203" pitchFamily="34" charset="0"/>
              </a:rPr>
              <a:t> están en </a:t>
            </a:r>
            <a:r>
              <a:rPr lang="es-PE" b="1" i="1" dirty="0">
                <a:latin typeface="Tw Cen MT Condensed" panose="020B0606020104020203" pitchFamily="34" charset="0"/>
              </a:rPr>
              <a:t>b </a:t>
            </a:r>
            <a:r>
              <a:rPr lang="es-PE" b="1" dirty="0">
                <a:latin typeface="Tw Cen MT Condensed" panose="020B0606020104020203" pitchFamily="34" charset="0"/>
              </a:rPr>
              <a:t>bloques </a:t>
            </a:r>
          </a:p>
          <a:p>
            <a:pPr algn="ctr"/>
            <a:endParaRPr lang="es-PE" b="1" dirty="0">
              <a:latin typeface="Tw Cen MT Condensed" panose="020B0606020104020203" pitchFamily="34" charset="0"/>
            </a:endParaRPr>
          </a:p>
          <a:p>
            <a:pPr algn="ctr"/>
            <a:r>
              <a:rPr lang="es-PE" dirty="0">
                <a:latin typeface="Tw Cen MT Condensed" panose="020B0606020104020203" pitchFamily="34" charset="0"/>
              </a:rPr>
              <a:t>Los </a:t>
            </a:r>
            <a:r>
              <a:rPr lang="es-PE" b="1" dirty="0">
                <a:latin typeface="Tw Cen MT Condensed" panose="020B0606020104020203" pitchFamily="34" charset="0"/>
              </a:rPr>
              <a:t>individuos </a:t>
            </a:r>
            <a:r>
              <a:rPr lang="es-PE" dirty="0">
                <a:latin typeface="Tw Cen MT Condensed" panose="020B0606020104020203" pitchFamily="34" charset="0"/>
              </a:rPr>
              <a:t>de </a:t>
            </a:r>
            <a:r>
              <a:rPr lang="es-PE" b="1" dirty="0">
                <a:latin typeface="Tw Cen MT Condensed" panose="020B0606020104020203" pitchFamily="34" charset="0"/>
              </a:rPr>
              <a:t>cada bloque </a:t>
            </a:r>
            <a:r>
              <a:rPr lang="es-PE" dirty="0">
                <a:latin typeface="Tw Cen MT Condensed" panose="020B0606020104020203" pitchFamily="34" charset="0"/>
              </a:rPr>
              <a:t>deben reunir características</a:t>
            </a:r>
            <a:r>
              <a:rPr lang="es-PE" b="1" dirty="0">
                <a:latin typeface="Tw Cen MT Condensed" panose="020B0606020104020203" pitchFamily="34" charset="0"/>
              </a:rPr>
              <a:t> parecidas</a:t>
            </a:r>
          </a:p>
        </p:txBody>
      </p:sp>
    </p:spTree>
    <p:extLst>
      <p:ext uri="{BB962C8B-B14F-4D97-AF65-F5344CB8AC3E}">
        <p14:creationId xmlns:p14="http://schemas.microsoft.com/office/powerpoint/2010/main" val="157115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767F135C-54B7-A493-054A-ECC8D08D8A69}"/>
              </a:ext>
            </a:extLst>
          </p:cNvPr>
          <p:cNvSpPr txBox="1"/>
          <p:nvPr/>
        </p:nvSpPr>
        <p:spPr>
          <a:xfrm>
            <a:off x="520798" y="1291374"/>
            <a:ext cx="5495954" cy="369332"/>
          </a:xfrm>
          <a:prstGeom prst="rect">
            <a:avLst/>
          </a:prstGeom>
          <a:noFill/>
        </p:spPr>
        <p:txBody>
          <a:bodyPr wrap="square" rtlCol="0">
            <a:spAutoFit/>
          </a:bodyPr>
          <a:lstStyle/>
          <a:p>
            <a:r>
              <a:rPr lang="es-ES" dirty="0">
                <a:latin typeface="Tw Cen MT Condensed Extra Bold" panose="020B0803020202020204" pitchFamily="34" charset="0"/>
              </a:rPr>
              <a:t>Ejercicio práctico – Análisis ANOVA de una vía (DCA)</a:t>
            </a:r>
            <a:endParaRPr lang="es-PE" dirty="0">
              <a:latin typeface="Tw Cen MT Condensed Extra Bold" panose="020B0803020202020204" pitchFamily="34" charset="0"/>
            </a:endParaRPr>
          </a:p>
        </p:txBody>
      </p:sp>
      <p:sp>
        <p:nvSpPr>
          <p:cNvPr id="4" name="CuadroTexto 3">
            <a:extLst>
              <a:ext uri="{FF2B5EF4-FFF2-40B4-BE49-F238E27FC236}">
                <a16:creationId xmlns:a16="http://schemas.microsoft.com/office/drawing/2014/main" id="{5C2647D1-F730-7D95-0FE0-D830C2FE623C}"/>
              </a:ext>
            </a:extLst>
          </p:cNvPr>
          <p:cNvSpPr txBox="1"/>
          <p:nvPr/>
        </p:nvSpPr>
        <p:spPr>
          <a:xfrm>
            <a:off x="520798" y="1878460"/>
            <a:ext cx="5815977" cy="4524315"/>
          </a:xfrm>
          <a:prstGeom prst="rect">
            <a:avLst/>
          </a:prstGeom>
          <a:noFill/>
        </p:spPr>
        <p:txBody>
          <a:bodyPr wrap="square">
            <a:spAutoFit/>
          </a:bodyPr>
          <a:lstStyle/>
          <a:p>
            <a:pPr algn="just"/>
            <a:r>
              <a:rPr lang="es-ES" dirty="0">
                <a:latin typeface="Tw Cen MT Condensed" panose="020B0606020104020203" pitchFamily="34" charset="0"/>
              </a:rPr>
              <a:t>Un grupo de investigadores en fisiología vegetal está interesado en evaluar el efecto de diferentes dosis de fitohormonas sobre el enraizamiento de plantas jóvenes de café (</a:t>
            </a:r>
            <a:r>
              <a:rPr lang="es-ES" i="1" dirty="0" err="1">
                <a:latin typeface="Tw Cen MT Condensed" panose="020B0606020104020203" pitchFamily="34" charset="0"/>
              </a:rPr>
              <a:t>Coffea</a:t>
            </a:r>
            <a:r>
              <a:rPr lang="es-ES" i="1" dirty="0">
                <a:latin typeface="Tw Cen MT Condensed" panose="020B0606020104020203" pitchFamily="34" charset="0"/>
              </a:rPr>
              <a:t> </a:t>
            </a:r>
            <a:r>
              <a:rPr lang="es-ES" i="1" dirty="0" err="1">
                <a:latin typeface="Tw Cen MT Condensed" panose="020B0606020104020203" pitchFamily="34" charset="0"/>
              </a:rPr>
              <a:t>arabica</a:t>
            </a:r>
            <a:r>
              <a:rPr lang="es-ES" dirty="0">
                <a:latin typeface="Tw Cen MT Condensed" panose="020B0606020104020203" pitchFamily="34" charset="0"/>
              </a:rPr>
              <a:t>). Para ello, diseñan un experimento en condiciones controladas, donde se seleccionan esquejes homogéneos y se distribuyen aleatoriamente en cinco tratamientos:</a:t>
            </a:r>
          </a:p>
          <a:p>
            <a:pPr algn="just"/>
            <a:endParaRPr lang="es-ES" dirty="0">
              <a:latin typeface="Tw Cen MT Condensed" panose="020B0606020104020203" pitchFamily="34" charset="0"/>
            </a:endParaRPr>
          </a:p>
          <a:p>
            <a:pPr algn="just"/>
            <a:r>
              <a:rPr lang="es-ES" b="1" dirty="0">
                <a:latin typeface="Tw Cen MT Condensed" panose="020B0606020104020203" pitchFamily="34" charset="0"/>
              </a:rPr>
              <a:t>Testigo (sin aplicación de fitohormonas);1000 ppm, 2000 ppm y 3000 ppm</a:t>
            </a:r>
          </a:p>
          <a:p>
            <a:pPr algn="just"/>
            <a:endParaRPr lang="es-ES" b="1" dirty="0">
              <a:latin typeface="Tw Cen MT Condensed" panose="020B0606020104020203" pitchFamily="34" charset="0"/>
            </a:endParaRPr>
          </a:p>
          <a:p>
            <a:pPr algn="just"/>
            <a:r>
              <a:rPr lang="es-ES" dirty="0">
                <a:latin typeface="Tw Cen MT Condensed" panose="020B0606020104020203" pitchFamily="34" charset="0"/>
              </a:rPr>
              <a:t>Después de 30 días, se mide la longitud de la raíz primaria (en cm) de cada plántula como indicador del éxito en el </a:t>
            </a:r>
            <a:r>
              <a:rPr lang="es-ES" dirty="0" err="1">
                <a:latin typeface="Tw Cen MT Condensed" panose="020B0606020104020203" pitchFamily="34" charset="0"/>
              </a:rPr>
              <a:t>enraizamiento.Se</a:t>
            </a:r>
            <a:r>
              <a:rPr lang="es-ES" dirty="0">
                <a:latin typeface="Tw Cen MT Condensed" panose="020B0606020104020203" pitchFamily="34" charset="0"/>
              </a:rPr>
              <a:t> utilizaron 5 repeticiones por tratamiento, distribuidas aleatoriamente (Diseño Completamente al Azar).</a:t>
            </a:r>
          </a:p>
          <a:p>
            <a:pPr algn="just"/>
            <a:endParaRPr lang="es-ES" b="1" dirty="0">
              <a:latin typeface="Tw Cen MT Condensed" panose="020B0606020104020203" pitchFamily="34" charset="0"/>
            </a:endParaRPr>
          </a:p>
          <a:p>
            <a:pPr algn="just"/>
            <a:r>
              <a:rPr lang="es-ES" b="1" dirty="0">
                <a:latin typeface="Tw Cen MT Condensed" panose="020B0606020104020203" pitchFamily="34" charset="0"/>
              </a:rPr>
              <a:t>Las diferentes dosis de fitohormonas aplicadas tienen un efecto significativo sobre la longitud de la raíz primaria en plántulas de café</a:t>
            </a:r>
            <a:r>
              <a:rPr lang="es-ES" dirty="0">
                <a:latin typeface="Tw Cen MT Condensed" panose="020B0606020104020203" pitchFamily="34" charset="0"/>
              </a:rPr>
              <a:t>?</a:t>
            </a:r>
            <a:endParaRPr lang="es-PE" dirty="0">
              <a:latin typeface="Tw Cen MT Condensed" panose="020B0606020104020203" pitchFamily="34" charset="0"/>
            </a:endParaRPr>
          </a:p>
        </p:txBody>
      </p:sp>
      <p:sp>
        <p:nvSpPr>
          <p:cNvPr id="5" name="CuadroTexto 4">
            <a:extLst>
              <a:ext uri="{FF2B5EF4-FFF2-40B4-BE49-F238E27FC236}">
                <a16:creationId xmlns:a16="http://schemas.microsoft.com/office/drawing/2014/main" id="{4F61D52E-B933-45BD-4DBE-EE55EEB53EF5}"/>
              </a:ext>
            </a:extLst>
          </p:cNvPr>
          <p:cNvSpPr txBox="1"/>
          <p:nvPr/>
        </p:nvSpPr>
        <p:spPr>
          <a:xfrm>
            <a:off x="7726680" y="1660706"/>
            <a:ext cx="3944522" cy="3693319"/>
          </a:xfrm>
          <a:prstGeom prst="rect">
            <a:avLst/>
          </a:prstGeom>
          <a:noFill/>
        </p:spPr>
        <p:txBody>
          <a:bodyPr wrap="square">
            <a:spAutoFit/>
          </a:bodyPr>
          <a:lstStyle/>
          <a:p>
            <a:pPr algn="just"/>
            <a:r>
              <a:rPr lang="es-ES" b="1" dirty="0">
                <a:latin typeface="Tw Cen MT Condensed" panose="020B0606020104020203" pitchFamily="34" charset="0"/>
              </a:rPr>
              <a:t>Objetivo del ejercicio:</a:t>
            </a:r>
          </a:p>
          <a:p>
            <a:pPr marL="285750" indent="-285750" algn="just">
              <a:buFontTx/>
              <a:buChar char="-"/>
            </a:pPr>
            <a:r>
              <a:rPr lang="es-ES" dirty="0">
                <a:latin typeface="Tw Cen MT Condensed" panose="020B0606020104020203" pitchFamily="34" charset="0"/>
              </a:rPr>
              <a:t>Formular las hipótesis nula y alternativa.</a:t>
            </a:r>
          </a:p>
          <a:p>
            <a:pPr marL="285750" indent="-285750" algn="just">
              <a:buFontTx/>
              <a:buChar char="-"/>
            </a:pPr>
            <a:r>
              <a:rPr lang="es-ES" dirty="0">
                <a:latin typeface="Tw Cen MT Condensed" panose="020B0606020104020203" pitchFamily="34" charset="0"/>
              </a:rPr>
              <a:t>Realizar un análisis de varianza (ANOVA de una vía) para determinar si hay diferencias significativas en la longitud de raíz entre tratamientos.</a:t>
            </a:r>
          </a:p>
          <a:p>
            <a:pPr marL="285750" indent="-285750" algn="just">
              <a:buFontTx/>
              <a:buChar char="-"/>
            </a:pPr>
            <a:r>
              <a:rPr lang="es-ES" dirty="0">
                <a:latin typeface="Tw Cen MT Condensed" panose="020B0606020104020203" pitchFamily="34" charset="0"/>
              </a:rPr>
              <a:t>Verificar los supuestos del modelo (normalidad de residuos y homogeneidad de varianzas).</a:t>
            </a:r>
          </a:p>
          <a:p>
            <a:pPr marL="285750" indent="-285750" algn="just">
              <a:buFontTx/>
              <a:buChar char="-"/>
            </a:pPr>
            <a:r>
              <a:rPr lang="es-ES" dirty="0">
                <a:latin typeface="Tw Cen MT Condensed" panose="020B0606020104020203" pitchFamily="34" charset="0"/>
              </a:rPr>
              <a:t>Aplicar una prueba de comparación múltiple (como HSD de Tukey) en caso de diferencias significativas.</a:t>
            </a:r>
          </a:p>
          <a:p>
            <a:pPr marL="285750" indent="-285750" algn="just">
              <a:buFontTx/>
              <a:buChar char="-"/>
            </a:pPr>
            <a:r>
              <a:rPr lang="es-ES" dirty="0">
                <a:latin typeface="Tw Cen MT Condensed" panose="020B0606020104020203" pitchFamily="34" charset="0"/>
              </a:rPr>
              <a:t>Interpretar los resultados y concluir cuál(es) dosis(es) favorecen significativamente el enraizamiento del café.</a:t>
            </a:r>
            <a:endParaRPr lang="es-PE" dirty="0">
              <a:latin typeface="Tw Cen MT Condensed" panose="020B0606020104020203" pitchFamily="34" charset="0"/>
            </a:endParaRPr>
          </a:p>
        </p:txBody>
      </p:sp>
    </p:spTree>
    <p:extLst>
      <p:ext uri="{BB962C8B-B14F-4D97-AF65-F5344CB8AC3E}">
        <p14:creationId xmlns:p14="http://schemas.microsoft.com/office/powerpoint/2010/main" val="83855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11" name="CuadroTexto 10">
            <a:extLst>
              <a:ext uri="{FF2B5EF4-FFF2-40B4-BE49-F238E27FC236}">
                <a16:creationId xmlns:a16="http://schemas.microsoft.com/office/drawing/2014/main" id="{D1417953-7776-4F94-6612-ADCDAECC5ACE}"/>
              </a:ext>
            </a:extLst>
          </p:cNvPr>
          <p:cNvSpPr txBox="1"/>
          <p:nvPr/>
        </p:nvSpPr>
        <p:spPr>
          <a:xfrm>
            <a:off x="520798" y="1291374"/>
            <a:ext cx="7087010" cy="369332"/>
          </a:xfrm>
          <a:prstGeom prst="rect">
            <a:avLst/>
          </a:prstGeom>
          <a:noFill/>
        </p:spPr>
        <p:txBody>
          <a:bodyPr wrap="square" rtlCol="0">
            <a:spAutoFit/>
          </a:bodyPr>
          <a:lstStyle/>
          <a:p>
            <a:r>
              <a:rPr lang="es-ES" dirty="0">
                <a:latin typeface="Tw Cen MT Condensed Extra Bold" panose="020B0803020202020204" pitchFamily="34" charset="0"/>
              </a:rPr>
              <a:t> Problema para clase práctica – Análisis de ANOVA de dos vías (DBCA)</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A6F75DE0-BCB2-2ABF-DBCE-D353CE8B0E9D}"/>
              </a:ext>
            </a:extLst>
          </p:cNvPr>
          <p:cNvSpPr txBox="1"/>
          <p:nvPr/>
        </p:nvSpPr>
        <p:spPr>
          <a:xfrm>
            <a:off x="520798" y="1878460"/>
            <a:ext cx="11073794" cy="3970318"/>
          </a:xfrm>
          <a:prstGeom prst="rect">
            <a:avLst/>
          </a:prstGeom>
          <a:noFill/>
        </p:spPr>
        <p:txBody>
          <a:bodyPr wrap="square">
            <a:spAutoFit/>
          </a:bodyPr>
          <a:lstStyle/>
          <a:p>
            <a:pPr algn="just"/>
            <a:r>
              <a:rPr lang="es-ES" dirty="0">
                <a:latin typeface="Tw Cen MT Condensed" panose="020B0606020104020203" pitchFamily="34" charset="0"/>
              </a:rPr>
              <a:t>El rendimiento de los cultivos puede verse influenciado por factores genéticos (genotipo) y prácticas de manejo agrícola como la aplicación de </a:t>
            </a:r>
            <a:r>
              <a:rPr lang="es-ES" dirty="0" err="1">
                <a:latin typeface="Tw Cen MT Condensed" panose="020B0606020104020203" pitchFamily="34" charset="0"/>
              </a:rPr>
              <a:t>biocontroladores</a:t>
            </a:r>
            <a:r>
              <a:rPr lang="es-ES" dirty="0">
                <a:latin typeface="Tw Cen MT Condensed" panose="020B0606020104020203" pitchFamily="34" charset="0"/>
              </a:rPr>
              <a:t>. En este contexto, se desea evaluar si existe un efecto significativo de dos factores: el genotipo del cultivo de café y la aplicación de un controlador biológico (</a:t>
            </a:r>
            <a:r>
              <a:rPr lang="es-ES" dirty="0" err="1">
                <a:latin typeface="Tw Cen MT Condensed" panose="020B0606020104020203" pitchFamily="34" charset="0"/>
              </a:rPr>
              <a:t>Trichoderma</a:t>
            </a:r>
            <a:r>
              <a:rPr lang="es-ES" dirty="0">
                <a:latin typeface="Tw Cen MT Condensed" panose="020B0606020104020203" pitchFamily="34" charset="0"/>
              </a:rPr>
              <a:t>) sobre el rendimiento.</a:t>
            </a:r>
          </a:p>
          <a:p>
            <a:pPr algn="just"/>
            <a:r>
              <a:rPr lang="es-ES" dirty="0">
                <a:latin typeface="Tw Cen MT Condensed" panose="020B0606020104020203" pitchFamily="34" charset="0"/>
              </a:rPr>
              <a:t>Se seleccionaron tres genotipos de cacao (G1, G2 y G3), y se aplicaron dos tratamientos: sin aplicación de </a:t>
            </a:r>
            <a:r>
              <a:rPr lang="es-ES" dirty="0" err="1">
                <a:latin typeface="Tw Cen MT Condensed" panose="020B0606020104020203" pitchFamily="34" charset="0"/>
              </a:rPr>
              <a:t>Trichoderma</a:t>
            </a:r>
            <a:r>
              <a:rPr lang="es-ES" dirty="0">
                <a:latin typeface="Tw Cen MT Condensed" panose="020B0606020104020203" pitchFamily="34" charset="0"/>
              </a:rPr>
              <a:t> (Control) y con aplicación de </a:t>
            </a:r>
            <a:r>
              <a:rPr lang="es-ES" dirty="0" err="1">
                <a:latin typeface="Tw Cen MT Condensed" panose="020B0606020104020203" pitchFamily="34" charset="0"/>
              </a:rPr>
              <a:t>Trichoderma</a:t>
            </a:r>
            <a:r>
              <a:rPr lang="es-ES" dirty="0">
                <a:latin typeface="Tw Cen MT Condensed" panose="020B0606020104020203" pitchFamily="34" charset="0"/>
              </a:rPr>
              <a:t>. </a:t>
            </a:r>
          </a:p>
          <a:p>
            <a:pPr algn="just"/>
            <a:r>
              <a:rPr lang="es-ES" dirty="0">
                <a:latin typeface="Tw Cen MT Condensed" panose="020B0606020104020203" pitchFamily="34" charset="0"/>
              </a:rPr>
              <a:t>El experimento se organizó bajo un diseño en bloques completos al azar (DBCA) con cinco repeticiones (bloques), para reducir la variabilidad no controlada del campo.</a:t>
            </a:r>
          </a:p>
          <a:p>
            <a:pPr algn="just"/>
            <a:r>
              <a:rPr lang="es-ES" dirty="0">
                <a:latin typeface="Tw Cen MT Condensed" panose="020B0606020104020203" pitchFamily="34" charset="0"/>
              </a:rPr>
              <a:t>A partir de los datos generados, se plantea el siguiente problema:</a:t>
            </a:r>
            <a:r>
              <a:rPr lang="es-ES" b="1" dirty="0">
                <a:latin typeface="Tw Cen MT Condensed" panose="020B0606020104020203" pitchFamily="34" charset="0"/>
              </a:rPr>
              <a:t>¿Existe un efecto significativo del genotipo, del tratamiento con </a:t>
            </a:r>
            <a:r>
              <a:rPr lang="es-ES" b="1" dirty="0" err="1">
                <a:latin typeface="Tw Cen MT Condensed" panose="020B0606020104020203" pitchFamily="34" charset="0"/>
              </a:rPr>
              <a:t>Trichoderma</a:t>
            </a:r>
            <a:r>
              <a:rPr lang="es-ES" b="1" dirty="0">
                <a:latin typeface="Tw Cen MT Condensed" panose="020B0606020104020203" pitchFamily="34" charset="0"/>
              </a:rPr>
              <a:t> y/o de su interacción sobre el rendimiento del cultivo de café?</a:t>
            </a:r>
          </a:p>
          <a:p>
            <a:pPr algn="just"/>
            <a:endParaRPr lang="es-ES" dirty="0">
              <a:latin typeface="Tw Cen MT Condensed" panose="020B0606020104020203" pitchFamily="34" charset="0"/>
            </a:endParaRPr>
          </a:p>
          <a:p>
            <a:pPr algn="just"/>
            <a:r>
              <a:rPr lang="es-ES" dirty="0">
                <a:latin typeface="Tw Cen MT Condensed" panose="020B0606020104020203" pitchFamily="34" charset="0"/>
              </a:rPr>
              <a:t>Con base en esta pregunta, se espera que los estudiantes:</a:t>
            </a:r>
          </a:p>
          <a:p>
            <a:pPr marL="285750" indent="-285750" algn="just">
              <a:buFontTx/>
              <a:buChar char="-"/>
            </a:pPr>
            <a:r>
              <a:rPr lang="es-ES" dirty="0">
                <a:latin typeface="Tw Cen MT Condensed" panose="020B0606020104020203" pitchFamily="34" charset="0"/>
              </a:rPr>
              <a:t>Realicen el análisis de varianza de dos vías con bloques (DBCA).</a:t>
            </a:r>
          </a:p>
          <a:p>
            <a:pPr marL="285750" indent="-285750" algn="just">
              <a:buFontTx/>
              <a:buChar char="-"/>
            </a:pPr>
            <a:r>
              <a:rPr lang="es-ES" dirty="0">
                <a:latin typeface="Tw Cen MT Condensed" panose="020B0606020104020203" pitchFamily="34" charset="0"/>
              </a:rPr>
              <a:t>Verifiquen los supuestos de normalidad y homocedasticidad.</a:t>
            </a:r>
          </a:p>
          <a:p>
            <a:pPr marL="285750" indent="-285750" algn="just">
              <a:buFontTx/>
              <a:buChar char="-"/>
            </a:pPr>
            <a:r>
              <a:rPr lang="es-ES" dirty="0">
                <a:latin typeface="Tw Cen MT Condensed" panose="020B0606020104020203" pitchFamily="34" charset="0"/>
              </a:rPr>
              <a:t>Interpreten los resultados del ANOVA, incluyendo los efectos principales y la interacción.</a:t>
            </a:r>
          </a:p>
          <a:p>
            <a:pPr marL="285750" indent="-285750" algn="just">
              <a:buFontTx/>
              <a:buChar char="-"/>
            </a:pPr>
            <a:r>
              <a:rPr lang="es-ES" dirty="0">
                <a:latin typeface="Tw Cen MT Condensed" panose="020B0606020104020203" pitchFamily="34" charset="0"/>
              </a:rPr>
              <a:t>Realicen comparaciones múltiples si se detectan diferencias significativas.</a:t>
            </a:r>
            <a:endParaRPr lang="es-PE" dirty="0">
              <a:latin typeface="Tw Cen MT Condensed" panose="020B0606020104020203" pitchFamily="34" charset="0"/>
            </a:endParaRPr>
          </a:p>
        </p:txBody>
      </p:sp>
    </p:spTree>
    <p:extLst>
      <p:ext uri="{BB962C8B-B14F-4D97-AF65-F5344CB8AC3E}">
        <p14:creationId xmlns:p14="http://schemas.microsoft.com/office/powerpoint/2010/main" val="161835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11" name="CuadroTexto 10">
            <a:extLst>
              <a:ext uri="{FF2B5EF4-FFF2-40B4-BE49-F238E27FC236}">
                <a16:creationId xmlns:a16="http://schemas.microsoft.com/office/drawing/2014/main" id="{D1417953-7776-4F94-6612-ADCDAECC5ACE}"/>
              </a:ext>
            </a:extLst>
          </p:cNvPr>
          <p:cNvSpPr txBox="1"/>
          <p:nvPr/>
        </p:nvSpPr>
        <p:spPr>
          <a:xfrm>
            <a:off x="520798" y="1291374"/>
            <a:ext cx="9839354" cy="369332"/>
          </a:xfrm>
          <a:prstGeom prst="rect">
            <a:avLst/>
          </a:prstGeom>
          <a:noFill/>
        </p:spPr>
        <p:txBody>
          <a:bodyPr wrap="square" rtlCol="0">
            <a:spAutoFit/>
          </a:bodyPr>
          <a:lstStyle/>
          <a:p>
            <a:r>
              <a:rPr lang="es-ES" dirty="0">
                <a:latin typeface="Tw Cen MT Condensed Extra Bold" panose="020B0803020202020204" pitchFamily="34" charset="0"/>
              </a:rPr>
              <a:t>Práctica: Evaluación del efecto de </a:t>
            </a:r>
            <a:r>
              <a:rPr lang="es-ES" dirty="0" err="1">
                <a:latin typeface="Tw Cen MT Condensed Extra Bold" panose="020B0803020202020204" pitchFamily="34" charset="0"/>
              </a:rPr>
              <a:t>Trichoderma</a:t>
            </a:r>
            <a:r>
              <a:rPr lang="es-ES" dirty="0">
                <a:latin typeface="Tw Cen MT Condensed Extra Bold" panose="020B0803020202020204" pitchFamily="34" charset="0"/>
              </a:rPr>
              <a:t> sobre el progreso de una enfermedad en frutos de fresa</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A6F75DE0-BCB2-2ABF-DBCE-D353CE8B0E9D}"/>
              </a:ext>
            </a:extLst>
          </p:cNvPr>
          <p:cNvSpPr txBox="1"/>
          <p:nvPr/>
        </p:nvSpPr>
        <p:spPr>
          <a:xfrm>
            <a:off x="520798" y="1878460"/>
            <a:ext cx="11073794" cy="4524315"/>
          </a:xfrm>
          <a:prstGeom prst="rect">
            <a:avLst/>
          </a:prstGeom>
          <a:noFill/>
        </p:spPr>
        <p:txBody>
          <a:bodyPr wrap="square">
            <a:spAutoFit/>
          </a:bodyPr>
          <a:lstStyle/>
          <a:p>
            <a:pPr algn="just"/>
            <a:r>
              <a:rPr lang="es-ES" dirty="0">
                <a:latin typeface="Tw Cen MT Condensed" panose="020B0606020104020203" pitchFamily="34" charset="0"/>
              </a:rPr>
              <a:t>En el cultivo de fresa, una de las principales limitantes productivas es la aparición de enfermedades causadas por patógenos fúngicos. Entre las estrategias de control biológico, el uso de </a:t>
            </a:r>
            <a:r>
              <a:rPr lang="es-ES" dirty="0" err="1">
                <a:latin typeface="Tw Cen MT Condensed" panose="020B0606020104020203" pitchFamily="34" charset="0"/>
              </a:rPr>
              <a:t>Trichoderma</a:t>
            </a:r>
            <a:r>
              <a:rPr lang="es-ES" dirty="0">
                <a:latin typeface="Tw Cen MT Condensed" panose="020B0606020104020203" pitchFamily="34" charset="0"/>
              </a:rPr>
              <a:t> </a:t>
            </a:r>
            <a:r>
              <a:rPr lang="es-ES" dirty="0" err="1">
                <a:latin typeface="Tw Cen MT Condensed" panose="020B0606020104020203" pitchFamily="34" charset="0"/>
              </a:rPr>
              <a:t>spp</a:t>
            </a:r>
            <a:r>
              <a:rPr lang="es-ES" dirty="0">
                <a:latin typeface="Tw Cen MT Condensed" panose="020B0606020104020203" pitchFamily="34" charset="0"/>
              </a:rPr>
              <a:t>. ha demostrado tener potencial para reducir la severidad de diversas enfermedades. Sin embargo, su eficacia debe evaluarse bajo condiciones controladas para comprobar su impacto real sobre el desarrollo de la enfermedad a lo largo del tiempo.</a:t>
            </a:r>
          </a:p>
          <a:p>
            <a:pPr algn="just"/>
            <a:r>
              <a:rPr lang="es-ES" dirty="0">
                <a:latin typeface="Tw Cen MT Condensed" panose="020B0606020104020203" pitchFamily="34" charset="0"/>
              </a:rPr>
              <a:t>Por tanto, se plantea la siguiente pregunta de investigación</a:t>
            </a:r>
            <a:r>
              <a:rPr lang="es-ES" b="1" dirty="0">
                <a:latin typeface="Tw Cen MT Condensed" panose="020B0606020104020203" pitchFamily="34" charset="0"/>
              </a:rPr>
              <a:t>:¿La aplicación de </a:t>
            </a:r>
            <a:r>
              <a:rPr lang="es-ES" b="1" dirty="0" err="1">
                <a:latin typeface="Tw Cen MT Condensed" panose="020B0606020104020203" pitchFamily="34" charset="0"/>
              </a:rPr>
              <a:t>Trichoderma</a:t>
            </a:r>
            <a:r>
              <a:rPr lang="es-ES" b="1" dirty="0">
                <a:latin typeface="Tw Cen MT Condensed" panose="020B0606020104020203" pitchFamily="34" charset="0"/>
              </a:rPr>
              <a:t> afecta significativamente el progreso de la enfermedad en frutos de fresa en comparación con un tratamiento control, a lo largo del tiempo?</a:t>
            </a:r>
          </a:p>
          <a:p>
            <a:pPr algn="just"/>
            <a:endParaRPr lang="es-ES" b="1" dirty="0">
              <a:latin typeface="Tw Cen MT Condensed" panose="020B0606020104020203" pitchFamily="34" charset="0"/>
            </a:endParaRPr>
          </a:p>
          <a:p>
            <a:pPr algn="just"/>
            <a:r>
              <a:rPr lang="es-ES" b="1" dirty="0">
                <a:latin typeface="Tw Cen MT Condensed" panose="020B0606020104020203" pitchFamily="34" charset="0"/>
              </a:rPr>
              <a:t>Objetivo del experimento</a:t>
            </a:r>
          </a:p>
          <a:p>
            <a:pPr marL="285750" indent="-285750" algn="just">
              <a:buFontTx/>
              <a:buChar char="-"/>
            </a:pPr>
            <a:r>
              <a:rPr lang="es-ES" b="1" dirty="0">
                <a:latin typeface="Tw Cen MT Condensed" panose="020B0606020104020203" pitchFamily="34" charset="0"/>
              </a:rPr>
              <a:t>Evaluar el efecto de la aplicación de </a:t>
            </a:r>
            <a:r>
              <a:rPr lang="es-ES" b="1" dirty="0" err="1">
                <a:latin typeface="Tw Cen MT Condensed" panose="020B0606020104020203" pitchFamily="34" charset="0"/>
              </a:rPr>
              <a:t>Trichoderma</a:t>
            </a:r>
            <a:r>
              <a:rPr lang="es-ES" b="1" dirty="0">
                <a:latin typeface="Tw Cen MT Condensed" panose="020B0606020104020203" pitchFamily="34" charset="0"/>
              </a:rPr>
              <a:t> en el progreso de la enfermedad en frutos de fresa, medido en distintos tiempos después de la inoculación (15, 30, 45 y 60 días), mediante un diseño completamente al azar con medidas repetidas.</a:t>
            </a:r>
          </a:p>
          <a:p>
            <a:pPr marL="285750" indent="-285750" algn="just">
              <a:buFontTx/>
              <a:buChar char="-"/>
            </a:pPr>
            <a:endParaRPr lang="es-ES" b="1" dirty="0">
              <a:latin typeface="Tw Cen MT Condensed" panose="020B0606020104020203" pitchFamily="34" charset="0"/>
            </a:endParaRPr>
          </a:p>
          <a:p>
            <a:pPr algn="just"/>
            <a:r>
              <a:rPr lang="es-ES" b="1" dirty="0">
                <a:latin typeface="Tw Cen MT Condensed" panose="020B0606020104020203" pitchFamily="34" charset="0"/>
              </a:rPr>
              <a:t>Diseño </a:t>
            </a:r>
            <a:r>
              <a:rPr lang="es-ES" b="1" dirty="0" err="1">
                <a:latin typeface="Tw Cen MT Condensed" panose="020B0606020104020203" pitchFamily="34" charset="0"/>
              </a:rPr>
              <a:t>experimentalDiseño</a:t>
            </a:r>
            <a:r>
              <a:rPr lang="es-ES" b="1" dirty="0">
                <a:latin typeface="Tw Cen MT Condensed" panose="020B0606020104020203" pitchFamily="34" charset="0"/>
              </a:rPr>
              <a:t>: </a:t>
            </a:r>
          </a:p>
          <a:p>
            <a:pPr marL="285750" indent="-285750" algn="just">
              <a:buFontTx/>
              <a:buChar char="-"/>
            </a:pPr>
            <a:r>
              <a:rPr lang="es-ES" b="1" dirty="0">
                <a:latin typeface="Tw Cen MT Condensed" panose="020B0606020104020203" pitchFamily="34" charset="0"/>
              </a:rPr>
              <a:t>Completamente al azar (DCA) con medidas repetidas.</a:t>
            </a:r>
          </a:p>
          <a:p>
            <a:pPr marL="285750" indent="-285750" algn="just">
              <a:buFontTx/>
              <a:buChar char="-"/>
            </a:pPr>
            <a:r>
              <a:rPr lang="es-ES" b="1" dirty="0" err="1">
                <a:latin typeface="Tw Cen MT Condensed" panose="020B0606020104020203" pitchFamily="34" charset="0"/>
              </a:rPr>
              <a:t>Tratamientos:Trichoderma</a:t>
            </a:r>
            <a:r>
              <a:rPr lang="es-ES" b="1" dirty="0">
                <a:latin typeface="Tw Cen MT Condensed" panose="020B0606020104020203" pitchFamily="34" charset="0"/>
              </a:rPr>
              <a:t>: </a:t>
            </a:r>
            <a:r>
              <a:rPr lang="es-ES" dirty="0">
                <a:latin typeface="Tw Cen MT Condensed" panose="020B0606020104020203" pitchFamily="34" charset="0"/>
              </a:rPr>
              <a:t>aplicación del agente </a:t>
            </a:r>
            <a:r>
              <a:rPr lang="es-ES" dirty="0" err="1">
                <a:latin typeface="Tw Cen MT Condensed" panose="020B0606020104020203" pitchFamily="34" charset="0"/>
              </a:rPr>
              <a:t>biocontrolador</a:t>
            </a:r>
            <a:r>
              <a:rPr lang="es-ES" b="1" dirty="0">
                <a:latin typeface="Tw Cen MT Condensed" panose="020B0606020104020203" pitchFamily="34" charset="0"/>
              </a:rPr>
              <a:t>; Control: </a:t>
            </a:r>
            <a:r>
              <a:rPr lang="es-ES" dirty="0">
                <a:latin typeface="Tw Cen MT Condensed" panose="020B0606020104020203" pitchFamily="34" charset="0"/>
              </a:rPr>
              <a:t>sin aplicación.</a:t>
            </a:r>
          </a:p>
          <a:p>
            <a:pPr marL="285750" indent="-285750" algn="just">
              <a:buFontTx/>
              <a:buChar char="-"/>
            </a:pPr>
            <a:r>
              <a:rPr lang="es-ES" b="1" dirty="0">
                <a:latin typeface="Tw Cen MT Condensed" panose="020B0606020104020203" pitchFamily="34" charset="0"/>
              </a:rPr>
              <a:t>Repeticiones: 10 por tratamiento.</a:t>
            </a:r>
          </a:p>
          <a:p>
            <a:pPr marL="285750" indent="-285750" algn="just">
              <a:buFontTx/>
              <a:buChar char="-"/>
            </a:pPr>
            <a:r>
              <a:rPr lang="es-ES" b="1" dirty="0">
                <a:latin typeface="Tw Cen MT Condensed" panose="020B0606020104020203" pitchFamily="34" charset="0"/>
              </a:rPr>
              <a:t>Medidas: Progreso de la enfermedad (%) a los 15, 30, 45 y 60 días después de la inoculación.</a:t>
            </a:r>
          </a:p>
          <a:p>
            <a:pPr marL="285750" indent="-285750" algn="just">
              <a:buFontTx/>
              <a:buChar char="-"/>
            </a:pPr>
            <a:r>
              <a:rPr lang="es-ES" b="1" dirty="0">
                <a:latin typeface="Tw Cen MT Condensed" panose="020B0606020104020203" pitchFamily="34" charset="0"/>
              </a:rPr>
              <a:t>Variable dependiente: Porcentaje de progreso de la enfermedad.</a:t>
            </a:r>
            <a:endParaRPr lang="es-PE" b="1" dirty="0">
              <a:latin typeface="Tw Cen MT Condensed" panose="020B0606020104020203" pitchFamily="34" charset="0"/>
            </a:endParaRPr>
          </a:p>
        </p:txBody>
      </p:sp>
    </p:spTree>
    <p:extLst>
      <p:ext uri="{BB962C8B-B14F-4D97-AF65-F5344CB8AC3E}">
        <p14:creationId xmlns:p14="http://schemas.microsoft.com/office/powerpoint/2010/main" val="134629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11" name="CuadroTexto 10">
            <a:extLst>
              <a:ext uri="{FF2B5EF4-FFF2-40B4-BE49-F238E27FC236}">
                <a16:creationId xmlns:a16="http://schemas.microsoft.com/office/drawing/2014/main" id="{D1417953-7776-4F94-6612-ADCDAECC5ACE}"/>
              </a:ext>
            </a:extLst>
          </p:cNvPr>
          <p:cNvSpPr txBox="1"/>
          <p:nvPr/>
        </p:nvSpPr>
        <p:spPr>
          <a:xfrm>
            <a:off x="520798" y="1291374"/>
            <a:ext cx="9839354" cy="369332"/>
          </a:xfrm>
          <a:prstGeom prst="rect">
            <a:avLst/>
          </a:prstGeom>
          <a:noFill/>
        </p:spPr>
        <p:txBody>
          <a:bodyPr wrap="square" rtlCol="0">
            <a:spAutoFit/>
          </a:bodyPr>
          <a:lstStyle/>
          <a:p>
            <a:r>
              <a:rPr lang="es-ES" dirty="0">
                <a:latin typeface="Tw Cen MT Condensed Extra Bold" panose="020B0803020202020204" pitchFamily="34" charset="0"/>
              </a:rPr>
              <a:t>Problema Práctico: Evaluación del efecto de dosis de fitohormona en la longitud de raíces - Kruskal-Wallis </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A6F75DE0-BCB2-2ABF-DBCE-D353CE8B0E9D}"/>
              </a:ext>
            </a:extLst>
          </p:cNvPr>
          <p:cNvSpPr txBox="1"/>
          <p:nvPr/>
        </p:nvSpPr>
        <p:spPr>
          <a:xfrm>
            <a:off x="520798" y="1878460"/>
            <a:ext cx="11073794" cy="3416320"/>
          </a:xfrm>
          <a:prstGeom prst="rect">
            <a:avLst/>
          </a:prstGeom>
          <a:noFill/>
        </p:spPr>
        <p:txBody>
          <a:bodyPr wrap="square">
            <a:spAutoFit/>
          </a:bodyPr>
          <a:lstStyle/>
          <a:p>
            <a:pPr algn="just"/>
            <a:r>
              <a:rPr lang="es-ES" dirty="0">
                <a:latin typeface="Tw Cen MT Condensed" panose="020B0606020104020203" pitchFamily="34" charset="0"/>
              </a:rPr>
              <a:t>Un grupo de investigadores está evaluando el efecto de distintas dosis de una fitohormona sobre la longitud de las raíces de plántulas. Para ello, se establecieron cuatro tratamientos:</a:t>
            </a:r>
          </a:p>
          <a:p>
            <a:pPr algn="just"/>
            <a:r>
              <a:rPr lang="es-ES" b="1" dirty="0">
                <a:latin typeface="Tw Cen MT Condensed" panose="020B0606020104020203" pitchFamily="34" charset="0"/>
              </a:rPr>
              <a:t>0 ppm (control),1000 ppm,2000 ppm,3000 ppm.</a:t>
            </a:r>
          </a:p>
          <a:p>
            <a:pPr algn="just"/>
            <a:endParaRPr lang="es-ES" b="1" dirty="0">
              <a:latin typeface="Tw Cen MT Condensed" panose="020B0606020104020203" pitchFamily="34" charset="0"/>
            </a:endParaRPr>
          </a:p>
          <a:p>
            <a:pPr algn="just"/>
            <a:r>
              <a:rPr lang="es-ES" dirty="0">
                <a:latin typeface="Tw Cen MT Condensed" panose="020B0606020104020203" pitchFamily="34" charset="0"/>
              </a:rPr>
              <a:t>Se aplicaron las dosis a un total de 48 plántulas (12 por tratamiento), y luego de 14 días se midió la longitud de sus raíces (en centímetros).</a:t>
            </a:r>
          </a:p>
          <a:p>
            <a:pPr algn="just"/>
            <a:endParaRPr lang="es-ES" b="1" dirty="0">
              <a:latin typeface="Tw Cen MT Condensed" panose="020B0606020104020203" pitchFamily="34" charset="0"/>
            </a:endParaRPr>
          </a:p>
          <a:p>
            <a:pPr algn="just"/>
            <a:r>
              <a:rPr lang="es-ES" b="1" dirty="0">
                <a:latin typeface="Tw Cen MT Condensed" panose="020B0606020104020203" pitchFamily="34" charset="0"/>
              </a:rPr>
              <a:t>Objetivos:</a:t>
            </a:r>
          </a:p>
          <a:p>
            <a:pPr marL="285750" indent="-285750" algn="just">
              <a:buFontTx/>
              <a:buChar char="-"/>
            </a:pPr>
            <a:r>
              <a:rPr lang="es-ES" b="1" dirty="0">
                <a:latin typeface="Tw Cen MT Condensed" panose="020B0606020104020203" pitchFamily="34" charset="0"/>
              </a:rPr>
              <a:t>Visualizar los datos con un diagrama de caja (</a:t>
            </a:r>
            <a:r>
              <a:rPr lang="es-ES" b="1" dirty="0" err="1">
                <a:latin typeface="Tw Cen MT Condensed" panose="020B0606020104020203" pitchFamily="34" charset="0"/>
              </a:rPr>
              <a:t>boxplot</a:t>
            </a:r>
            <a:r>
              <a:rPr lang="es-ES" b="1" dirty="0">
                <a:latin typeface="Tw Cen MT Condensed" panose="020B0606020104020203" pitchFamily="34" charset="0"/>
              </a:rPr>
              <a:t>) y dispersión (</a:t>
            </a:r>
            <a:r>
              <a:rPr lang="es-ES" b="1" dirty="0" err="1">
                <a:latin typeface="Tw Cen MT Condensed" panose="020B0606020104020203" pitchFamily="34" charset="0"/>
              </a:rPr>
              <a:t>jitter</a:t>
            </a:r>
            <a:r>
              <a:rPr lang="es-ES" b="1" dirty="0">
                <a:latin typeface="Tw Cen MT Condensed" panose="020B0606020104020203" pitchFamily="34" charset="0"/>
              </a:rPr>
              <a:t>) por tratamiento.</a:t>
            </a:r>
          </a:p>
          <a:p>
            <a:pPr marL="285750" indent="-285750" algn="just">
              <a:buFontTx/>
              <a:buChar char="-"/>
            </a:pPr>
            <a:r>
              <a:rPr lang="es-ES" b="1" dirty="0">
                <a:latin typeface="Tw Cen MT Condensed" panose="020B0606020104020203" pitchFamily="34" charset="0"/>
              </a:rPr>
              <a:t>Evaluar el supuesto de normalidad de los datos para cada grupo utilizando el test de Shapiro-Wilk.</a:t>
            </a:r>
          </a:p>
          <a:p>
            <a:pPr marL="285750" indent="-285750" algn="just">
              <a:buFontTx/>
              <a:buChar char="-"/>
            </a:pPr>
            <a:r>
              <a:rPr lang="es-ES" b="1" dirty="0">
                <a:latin typeface="Tw Cen MT Condensed" panose="020B0606020104020203" pitchFamily="34" charset="0"/>
              </a:rPr>
              <a:t>Evaluar el supuesto de homogeneidad de varianzas.</a:t>
            </a:r>
          </a:p>
          <a:p>
            <a:pPr marL="285750" indent="-285750" algn="just">
              <a:buFontTx/>
              <a:buChar char="-"/>
            </a:pPr>
            <a:r>
              <a:rPr lang="es-ES" b="1" dirty="0">
                <a:latin typeface="Tw Cen MT Condensed" panose="020B0606020104020203" pitchFamily="34" charset="0"/>
              </a:rPr>
              <a:t>En caso de que no se cumplan los supuestos, aplicar un test no paramétrico adecuado para comparar los tratamientos.</a:t>
            </a:r>
          </a:p>
          <a:p>
            <a:pPr marL="285750" indent="-285750" algn="just">
              <a:buFontTx/>
              <a:buChar char="-"/>
            </a:pPr>
            <a:r>
              <a:rPr lang="es-ES" b="1" dirty="0">
                <a:latin typeface="Tw Cen MT Condensed" panose="020B0606020104020203" pitchFamily="34" charset="0"/>
              </a:rPr>
              <a:t>Interpretar los resultados obtenidos y concluir si hay diferencias significativas entre tratamientos.</a:t>
            </a:r>
            <a:endParaRPr lang="es-PE" b="1" dirty="0">
              <a:latin typeface="Tw Cen MT Condensed" panose="020B0606020104020203" pitchFamily="34" charset="0"/>
            </a:endParaRPr>
          </a:p>
        </p:txBody>
      </p:sp>
    </p:spTree>
    <p:extLst>
      <p:ext uri="{BB962C8B-B14F-4D97-AF65-F5344CB8AC3E}">
        <p14:creationId xmlns:p14="http://schemas.microsoft.com/office/powerpoint/2010/main" val="258913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25D9CDA0-B4C7-1BF7-B694-34792159742D}"/>
              </a:ext>
            </a:extLst>
          </p:cNvPr>
          <p:cNvSpPr txBox="1"/>
          <p:nvPr/>
        </p:nvSpPr>
        <p:spPr>
          <a:xfrm>
            <a:off x="520798" y="1291374"/>
            <a:ext cx="3162681" cy="369332"/>
          </a:xfrm>
          <a:prstGeom prst="rect">
            <a:avLst/>
          </a:prstGeom>
          <a:noFill/>
        </p:spPr>
        <p:txBody>
          <a:bodyPr wrap="square" rtlCol="0">
            <a:spAutoFit/>
          </a:bodyPr>
          <a:lstStyle/>
          <a:p>
            <a:r>
              <a:rPr lang="es-PE" dirty="0">
                <a:latin typeface="Tw Cen MT Condensed Extra Bold" panose="020B0803020202020204" pitchFamily="34" charset="0"/>
              </a:rPr>
              <a:t>INFERENCIA ESTADÍSTICA:</a:t>
            </a:r>
          </a:p>
        </p:txBody>
      </p:sp>
      <p:sp>
        <p:nvSpPr>
          <p:cNvPr id="4" name="object 3">
            <a:extLst>
              <a:ext uri="{FF2B5EF4-FFF2-40B4-BE49-F238E27FC236}">
                <a16:creationId xmlns:a16="http://schemas.microsoft.com/office/drawing/2014/main" id="{BBB68E47-CE22-CF23-A2DC-566B623FC6D1}"/>
              </a:ext>
            </a:extLst>
          </p:cNvPr>
          <p:cNvSpPr txBox="1"/>
          <p:nvPr/>
        </p:nvSpPr>
        <p:spPr>
          <a:xfrm>
            <a:off x="488550" y="1889245"/>
            <a:ext cx="5843240" cy="4126300"/>
          </a:xfrm>
          <a:prstGeom prst="rect">
            <a:avLst/>
          </a:prstGeom>
        </p:spPr>
        <p:txBody>
          <a:bodyPr vert="horz" wrap="square" lIns="0" tIns="16933" rIns="0" bIns="0" rtlCol="0">
            <a:spAutoFit/>
          </a:bodyPr>
          <a:lstStyle/>
          <a:p>
            <a:pPr marL="118530" algn="just">
              <a:spcBef>
                <a:spcPts val="133"/>
              </a:spcBef>
            </a:pPr>
            <a:r>
              <a:rPr b="1" spc="-67" dirty="0">
                <a:latin typeface="Tw Cen MT Condensed" panose="020B0606020104020203" pitchFamily="34" charset="0"/>
                <a:cs typeface="Calibri"/>
              </a:rPr>
              <a:t>Test </a:t>
            </a:r>
            <a:r>
              <a:rPr b="1" spc="-7" dirty="0">
                <a:latin typeface="Tw Cen MT Condensed" panose="020B0606020104020203" pitchFamily="34" charset="0"/>
                <a:cs typeface="Calibri"/>
              </a:rPr>
              <a:t>de</a:t>
            </a:r>
            <a:r>
              <a:rPr b="1" spc="60" dirty="0">
                <a:latin typeface="Tw Cen MT Condensed" panose="020B0606020104020203" pitchFamily="34" charset="0"/>
                <a:cs typeface="Calibri"/>
              </a:rPr>
              <a:t> </a:t>
            </a:r>
            <a:r>
              <a:rPr b="1" spc="-13" dirty="0">
                <a:latin typeface="Tw Cen MT Condensed" panose="020B0606020104020203" pitchFamily="34" charset="0"/>
                <a:cs typeface="Calibri"/>
              </a:rPr>
              <a:t>hipótesis:</a:t>
            </a:r>
            <a:endParaRPr dirty="0">
              <a:latin typeface="Tw Cen MT Condensed" panose="020B0606020104020203" pitchFamily="34" charset="0"/>
              <a:cs typeface="Calibri"/>
            </a:endParaRPr>
          </a:p>
          <a:p>
            <a:pPr algn="just">
              <a:spcBef>
                <a:spcPts val="47"/>
              </a:spcBef>
            </a:pPr>
            <a:endParaRPr dirty="0">
              <a:latin typeface="Tw Cen MT Condensed" panose="020B0606020104020203" pitchFamily="34" charset="0"/>
              <a:cs typeface="Calibri"/>
            </a:endParaRPr>
          </a:p>
          <a:p>
            <a:pPr marL="575719" marR="108371" indent="-457189" algn="just">
              <a:lnSpc>
                <a:spcPct val="101099"/>
              </a:lnSpc>
              <a:buFont typeface="Arial"/>
              <a:buChar char="•"/>
              <a:tabLst>
                <a:tab pos="574872" algn="l"/>
                <a:tab pos="575719" algn="l"/>
              </a:tabLst>
            </a:pPr>
            <a:r>
              <a:rPr b="1" spc="-13" dirty="0">
                <a:latin typeface="Tw Cen MT Condensed" panose="020B0606020104020203" pitchFamily="34" charset="0"/>
                <a:cs typeface="Calibri"/>
              </a:rPr>
              <a:t>Hipótesis </a:t>
            </a:r>
            <a:r>
              <a:rPr b="1" spc="27" dirty="0">
                <a:latin typeface="Tw Cen MT Condensed" panose="020B0606020104020203" pitchFamily="34" charset="0"/>
                <a:cs typeface="Calibri"/>
              </a:rPr>
              <a:t>nula</a:t>
            </a:r>
            <a:r>
              <a:rPr spc="27" dirty="0">
                <a:latin typeface="Tw Cen MT Condensed" panose="020B0606020104020203" pitchFamily="34" charset="0"/>
                <a:cs typeface="Cambria Math"/>
              </a:rPr>
              <a:t>(𝑯</a:t>
            </a:r>
            <a:r>
              <a:rPr sz="2000" spc="40" baseline="-14957" dirty="0">
                <a:latin typeface="Tw Cen MT Condensed" panose="020B0606020104020203" pitchFamily="34" charset="0"/>
                <a:cs typeface="Cambria Math"/>
              </a:rPr>
              <a:t>𝟎</a:t>
            </a:r>
            <a:r>
              <a:rPr spc="27" dirty="0">
                <a:latin typeface="Tw Cen MT Condensed" panose="020B0606020104020203" pitchFamily="34" charset="0"/>
                <a:cs typeface="Cambria Math"/>
              </a:rPr>
              <a:t>)</a:t>
            </a:r>
            <a:r>
              <a:rPr b="1" i="1" spc="27" dirty="0">
                <a:latin typeface="Tw Cen MT Condensed" panose="020B0606020104020203" pitchFamily="34" charset="0"/>
                <a:cs typeface="Calibri"/>
              </a:rPr>
              <a:t>: </a:t>
            </a:r>
            <a:r>
              <a:rPr spc="-7" dirty="0">
                <a:latin typeface="Tw Cen MT Condensed" panose="020B0606020104020203" pitchFamily="34" charset="0"/>
                <a:cs typeface="Calibri"/>
              </a:rPr>
              <a:t>Es la suposición inicial </a:t>
            </a:r>
            <a:r>
              <a:rPr spc="-20" dirty="0">
                <a:latin typeface="Tw Cen MT Condensed" panose="020B0606020104020203" pitchFamily="34" charset="0"/>
                <a:cs typeface="Calibri"/>
              </a:rPr>
              <a:t>para </a:t>
            </a:r>
            <a:r>
              <a:rPr dirty="0">
                <a:latin typeface="Tw Cen MT Condensed" panose="020B0606020104020203" pitchFamily="34" charset="0"/>
                <a:cs typeface="Calibri"/>
              </a:rPr>
              <a:t>una </a:t>
            </a:r>
            <a:r>
              <a:rPr spc="-7" dirty="0">
                <a:latin typeface="Tw Cen MT Condensed" panose="020B0606020104020203" pitchFamily="34" charset="0"/>
                <a:cs typeface="Calibri"/>
              </a:rPr>
              <a:t>prueba </a:t>
            </a:r>
            <a:r>
              <a:rPr dirty="0">
                <a:latin typeface="Tw Cen MT Condensed" panose="020B0606020104020203" pitchFamily="34" charset="0"/>
                <a:cs typeface="Calibri"/>
              </a:rPr>
              <a:t>de </a:t>
            </a:r>
            <a:r>
              <a:rPr spc="-7" dirty="0">
                <a:latin typeface="Tw Cen MT Condensed" panose="020B0606020104020203" pitchFamily="34" charset="0"/>
                <a:cs typeface="Calibri"/>
              </a:rPr>
              <a:t>hipótesis </a:t>
            </a:r>
            <a:r>
              <a:rPr dirty="0">
                <a:latin typeface="Tw Cen MT Condensed" panose="020B0606020104020203" pitchFamily="34" charset="0"/>
                <a:cs typeface="Calibri"/>
              </a:rPr>
              <a:t>y  </a:t>
            </a:r>
            <a:r>
              <a:rPr spc="-13" dirty="0">
                <a:latin typeface="Tw Cen MT Condensed" panose="020B0606020104020203" pitchFamily="34" charset="0"/>
                <a:cs typeface="Calibri"/>
              </a:rPr>
              <a:t>generalmente </a:t>
            </a:r>
            <a:r>
              <a:rPr spc="-7" dirty="0">
                <a:latin typeface="Tw Cen MT Condensed" panose="020B0606020104020203" pitchFamily="34" charset="0"/>
                <a:cs typeface="Calibri"/>
              </a:rPr>
              <a:t>contiene </a:t>
            </a:r>
            <a:r>
              <a:rPr dirty="0">
                <a:latin typeface="Tw Cen MT Condensed" panose="020B0606020104020203" pitchFamily="34" charset="0"/>
                <a:cs typeface="Calibri"/>
              </a:rPr>
              <a:t>una </a:t>
            </a:r>
            <a:r>
              <a:rPr spc="-7" dirty="0">
                <a:latin typeface="Tw Cen MT Condensed" panose="020B0606020104020203" pitchFamily="34" charset="0"/>
                <a:cs typeface="Calibri"/>
              </a:rPr>
              <a:t>afirmación </a:t>
            </a:r>
            <a:r>
              <a:rPr dirty="0">
                <a:latin typeface="Tw Cen MT Condensed" panose="020B0606020104020203" pitchFamily="34" charset="0"/>
                <a:cs typeface="Calibri"/>
              </a:rPr>
              <a:t>de</a:t>
            </a:r>
            <a:r>
              <a:rPr spc="53" dirty="0">
                <a:latin typeface="Tw Cen MT Condensed" panose="020B0606020104020203" pitchFamily="34" charset="0"/>
                <a:cs typeface="Calibri"/>
              </a:rPr>
              <a:t> </a:t>
            </a:r>
            <a:r>
              <a:rPr dirty="0">
                <a:latin typeface="Tw Cen MT Condensed" panose="020B0606020104020203" pitchFamily="34" charset="0"/>
                <a:cs typeface="Calibri"/>
              </a:rPr>
              <a:t>igualdad.</a:t>
            </a:r>
          </a:p>
          <a:p>
            <a:pPr algn="just">
              <a:spcBef>
                <a:spcPts val="40"/>
              </a:spcBef>
              <a:buFont typeface="Arial"/>
              <a:buChar char="•"/>
            </a:pPr>
            <a:endParaRPr sz="2000" dirty="0">
              <a:latin typeface="Tw Cen MT Condensed" panose="020B0606020104020203" pitchFamily="34" charset="0"/>
              <a:cs typeface="Calibri"/>
            </a:endParaRPr>
          </a:p>
          <a:p>
            <a:pPr marL="575719" marR="110064" indent="-457189" algn="just">
              <a:lnSpc>
                <a:spcPts val="2787"/>
              </a:lnSpc>
              <a:buFont typeface="Arial"/>
              <a:buChar char="•"/>
              <a:tabLst>
                <a:tab pos="574872" algn="l"/>
                <a:tab pos="575719" algn="l"/>
              </a:tabLst>
            </a:pPr>
            <a:r>
              <a:rPr b="1" spc="-13" dirty="0">
                <a:latin typeface="Tw Cen MT Condensed" panose="020B0606020104020203" pitchFamily="34" charset="0"/>
                <a:cs typeface="Calibri"/>
              </a:rPr>
              <a:t>Hipótesis alternativa </a:t>
            </a:r>
            <a:r>
              <a:rPr spc="13" dirty="0">
                <a:latin typeface="Tw Cen MT Condensed" panose="020B0606020104020203" pitchFamily="34" charset="0"/>
                <a:cs typeface="Cambria Math"/>
              </a:rPr>
              <a:t>(𝑯</a:t>
            </a:r>
            <a:r>
              <a:rPr sz="2000" spc="20" baseline="-14957" dirty="0">
                <a:latin typeface="Tw Cen MT Condensed" panose="020B0606020104020203" pitchFamily="34" charset="0"/>
                <a:cs typeface="Cambria Math"/>
              </a:rPr>
              <a:t>𝟏</a:t>
            </a:r>
            <a:r>
              <a:rPr spc="13" dirty="0">
                <a:latin typeface="Tw Cen MT Condensed" panose="020B0606020104020203" pitchFamily="34" charset="0"/>
                <a:cs typeface="Cambria Math"/>
              </a:rPr>
              <a:t>)</a:t>
            </a:r>
            <a:r>
              <a:rPr b="1" i="1" spc="13" dirty="0">
                <a:latin typeface="Tw Cen MT Condensed" panose="020B0606020104020203" pitchFamily="34" charset="0"/>
                <a:cs typeface="Calibri"/>
              </a:rPr>
              <a:t>: </a:t>
            </a:r>
            <a:r>
              <a:rPr spc="-7" dirty="0">
                <a:latin typeface="Tw Cen MT Condensed" panose="020B0606020104020203" pitchFamily="34" charset="0"/>
                <a:cs typeface="Calibri"/>
              </a:rPr>
              <a:t>Es </a:t>
            </a:r>
            <a:r>
              <a:rPr dirty="0">
                <a:latin typeface="Tw Cen MT Condensed" panose="020B0606020104020203" pitchFamily="34" charset="0"/>
                <a:cs typeface="Calibri"/>
              </a:rPr>
              <a:t>una </a:t>
            </a:r>
            <a:r>
              <a:rPr spc="-7" dirty="0">
                <a:latin typeface="Tw Cen MT Condensed" panose="020B0606020104020203" pitchFamily="34" charset="0"/>
                <a:cs typeface="Calibri"/>
              </a:rPr>
              <a:t>afirmación </a:t>
            </a:r>
            <a:r>
              <a:rPr dirty="0">
                <a:latin typeface="Tw Cen MT Condensed" panose="020B0606020104020203" pitchFamily="34" charset="0"/>
                <a:cs typeface="Calibri"/>
              </a:rPr>
              <a:t>que </a:t>
            </a:r>
            <a:r>
              <a:rPr spc="-7" dirty="0">
                <a:latin typeface="Tw Cen MT Condensed" panose="020B0606020104020203" pitchFamily="34" charset="0"/>
                <a:cs typeface="Calibri"/>
              </a:rPr>
              <a:t>se </a:t>
            </a:r>
            <a:r>
              <a:rPr spc="-13" dirty="0">
                <a:latin typeface="Tw Cen MT Condensed" panose="020B0606020104020203" pitchFamily="34" charset="0"/>
                <a:cs typeface="Calibri"/>
              </a:rPr>
              <a:t>considera verdadera </a:t>
            </a:r>
            <a:r>
              <a:rPr spc="-7" dirty="0">
                <a:latin typeface="Tw Cen MT Condensed" panose="020B0606020104020203" pitchFamily="34" charset="0"/>
                <a:cs typeface="Calibri"/>
              </a:rPr>
              <a:t>si se  </a:t>
            </a:r>
            <a:r>
              <a:rPr spc="-13" dirty="0">
                <a:latin typeface="Tw Cen MT Condensed" panose="020B0606020104020203" pitchFamily="34" charset="0"/>
                <a:cs typeface="Calibri"/>
              </a:rPr>
              <a:t>rechaza </a:t>
            </a:r>
            <a:r>
              <a:rPr spc="-7" dirty="0">
                <a:latin typeface="Tw Cen MT Condensed" panose="020B0606020104020203" pitchFamily="34" charset="0"/>
                <a:cs typeface="Calibri"/>
              </a:rPr>
              <a:t>la hipótesis nula (hipótesis </a:t>
            </a:r>
            <a:r>
              <a:rPr dirty="0">
                <a:latin typeface="Tw Cen MT Condensed" panose="020B0606020104020203" pitchFamily="34" charset="0"/>
                <a:cs typeface="Calibri"/>
              </a:rPr>
              <a:t>que </a:t>
            </a:r>
            <a:r>
              <a:rPr spc="-13" dirty="0">
                <a:latin typeface="Tw Cen MT Condensed" panose="020B0606020104020203" pitchFamily="34" charset="0"/>
                <a:cs typeface="Calibri"/>
              </a:rPr>
              <a:t>contradice </a:t>
            </a:r>
            <a:r>
              <a:rPr spc="-7" dirty="0">
                <a:latin typeface="Tw Cen MT Condensed" panose="020B0606020104020203" pitchFamily="34" charset="0"/>
                <a:cs typeface="Calibri"/>
              </a:rPr>
              <a:t>la hipótesis </a:t>
            </a:r>
            <a:r>
              <a:rPr dirty="0">
                <a:latin typeface="Tw Cen MT Condensed" panose="020B0606020104020203" pitchFamily="34" charset="0"/>
                <a:cs typeface="Calibri"/>
              </a:rPr>
              <a:t>de</a:t>
            </a:r>
            <a:r>
              <a:rPr spc="120" dirty="0">
                <a:latin typeface="Tw Cen MT Condensed" panose="020B0606020104020203" pitchFamily="34" charset="0"/>
                <a:cs typeface="Calibri"/>
              </a:rPr>
              <a:t> </a:t>
            </a:r>
            <a:r>
              <a:rPr spc="-7" dirty="0">
                <a:latin typeface="Tw Cen MT Condensed" panose="020B0606020104020203" pitchFamily="34" charset="0"/>
                <a:cs typeface="Calibri"/>
              </a:rPr>
              <a:t>nulidad).</a:t>
            </a:r>
            <a:endParaRPr dirty="0">
              <a:latin typeface="Tw Cen MT Condensed" panose="020B0606020104020203" pitchFamily="34" charset="0"/>
              <a:cs typeface="Calibri"/>
            </a:endParaRPr>
          </a:p>
          <a:p>
            <a:pPr algn="just">
              <a:spcBef>
                <a:spcPts val="33"/>
              </a:spcBef>
              <a:buFont typeface="Arial"/>
              <a:buChar char="•"/>
            </a:pPr>
            <a:endParaRPr sz="2000" dirty="0">
              <a:latin typeface="Tw Cen MT Condensed" panose="020B0606020104020203" pitchFamily="34" charset="0"/>
              <a:cs typeface="Calibri"/>
            </a:endParaRPr>
          </a:p>
          <a:p>
            <a:pPr marL="575719" marR="108371" indent="-457189" algn="just">
              <a:lnSpc>
                <a:spcPts val="2813"/>
              </a:lnSpc>
              <a:buFont typeface="Arial"/>
              <a:buChar char="•"/>
              <a:tabLst>
                <a:tab pos="574872" algn="l"/>
                <a:tab pos="575719" algn="l"/>
              </a:tabLst>
            </a:pPr>
            <a:r>
              <a:rPr b="1" i="1" spc="-7" dirty="0">
                <a:latin typeface="Tw Cen MT Condensed" panose="020B0606020104020203" pitchFamily="34" charset="0"/>
                <a:cs typeface="Calibri"/>
              </a:rPr>
              <a:t>Nivel de significancia </a:t>
            </a:r>
            <a:r>
              <a:rPr b="1" i="1" dirty="0">
                <a:latin typeface="Tw Cen MT Condensed" panose="020B0606020104020203" pitchFamily="34" charset="0"/>
                <a:cs typeface="Calibri"/>
              </a:rPr>
              <a:t>(</a:t>
            </a:r>
            <a:r>
              <a:rPr dirty="0">
                <a:latin typeface="Tw Cen MT Condensed" panose="020B0606020104020203" pitchFamily="34" charset="0"/>
                <a:cs typeface="Cambria Math"/>
              </a:rPr>
              <a:t>𝛂</a:t>
            </a:r>
            <a:r>
              <a:rPr b="1" i="1" dirty="0">
                <a:latin typeface="Tw Cen MT Condensed" panose="020B0606020104020203" pitchFamily="34" charset="0"/>
                <a:cs typeface="Calibri"/>
              </a:rPr>
              <a:t>): </a:t>
            </a:r>
            <a:r>
              <a:rPr spc="-7" dirty="0">
                <a:latin typeface="Tw Cen MT Condensed" panose="020B0606020104020203" pitchFamily="34" charset="0"/>
                <a:cs typeface="Calibri"/>
              </a:rPr>
              <a:t>Es la probabilidad </a:t>
            </a:r>
            <a:r>
              <a:rPr spc="-13" dirty="0">
                <a:latin typeface="Tw Cen MT Condensed" panose="020B0606020104020203" pitchFamily="34" charset="0"/>
                <a:cs typeface="Calibri"/>
              </a:rPr>
              <a:t>máxima </a:t>
            </a:r>
            <a:r>
              <a:rPr dirty="0">
                <a:latin typeface="Tw Cen MT Condensed" panose="020B0606020104020203" pitchFamily="34" charset="0"/>
                <a:cs typeface="Calibri"/>
              </a:rPr>
              <a:t>de </a:t>
            </a:r>
            <a:r>
              <a:rPr lang="es-PE" spc="-13" dirty="0">
                <a:latin typeface="Tw Cen MT Condensed" panose="020B0606020104020203" pitchFamily="34" charset="0"/>
                <a:cs typeface="Calibri"/>
              </a:rPr>
              <a:t>rechazar</a:t>
            </a:r>
            <a:r>
              <a:rPr spc="-13" dirty="0">
                <a:latin typeface="Tw Cen MT Condensed" panose="020B0606020104020203" pitchFamily="34" charset="0"/>
                <a:cs typeface="Calibri"/>
              </a:rPr>
              <a:t> </a:t>
            </a:r>
            <a:r>
              <a:rPr spc="-339" dirty="0">
                <a:latin typeface="Tw Cen MT Condensed" panose="020B0606020104020203" pitchFamily="34" charset="0"/>
                <a:cs typeface="Cambria Math"/>
              </a:rPr>
              <a:t>𝐻</a:t>
            </a:r>
            <a:r>
              <a:rPr lang="es-PE" sz="2000" spc="-509" baseline="-17094" dirty="0">
                <a:latin typeface="Tw Cen MT Condensed" panose="020B0606020104020203" pitchFamily="34" charset="0"/>
                <a:cs typeface="Cambria Math"/>
              </a:rPr>
              <a:t>0             </a:t>
            </a:r>
            <a:r>
              <a:rPr sz="2000" spc="-509" baseline="-17094" dirty="0">
                <a:latin typeface="Tw Cen MT Condensed" panose="020B0606020104020203" pitchFamily="34" charset="0"/>
                <a:cs typeface="Cambria Math"/>
              </a:rPr>
              <a:t> </a:t>
            </a:r>
            <a:r>
              <a:rPr lang="es-ES" spc="-509" baseline="-17094" dirty="0">
                <a:latin typeface="Tw Cen MT Condensed" panose="020B0606020104020203" pitchFamily="34" charset="0"/>
                <a:cs typeface="Calibri"/>
              </a:rPr>
              <a:t>  </a:t>
            </a:r>
            <a:r>
              <a:rPr lang="es-ES" dirty="0">
                <a:latin typeface="Tw Cen MT Condensed" panose="020B0606020104020203" pitchFamily="34" charset="0"/>
                <a:cs typeface="Calibri"/>
              </a:rPr>
              <a:t>   </a:t>
            </a:r>
            <a:r>
              <a:rPr lang="es-ES" dirty="0" err="1">
                <a:latin typeface="Tw Cen MT Condensed" panose="020B0606020104020203" pitchFamily="34" charset="0"/>
                <a:cs typeface="Calibri"/>
              </a:rPr>
              <a:t>cu</a:t>
            </a:r>
            <a:r>
              <a:rPr lang="es-PE" dirty="0">
                <a:latin typeface="Tw Cen MT Condensed" panose="020B0606020104020203" pitchFamily="34" charset="0"/>
                <a:cs typeface="Calibri"/>
              </a:rPr>
              <a:t>ando</a:t>
            </a:r>
            <a:r>
              <a:rPr dirty="0">
                <a:latin typeface="Tw Cen MT Condensed" panose="020B0606020104020203" pitchFamily="34" charset="0"/>
                <a:cs typeface="Calibri"/>
              </a:rPr>
              <a:t> </a:t>
            </a:r>
            <a:r>
              <a:rPr spc="-20" dirty="0">
                <a:latin typeface="Tw Cen MT Condensed" panose="020B0606020104020203" pitchFamily="34" charset="0"/>
                <a:cs typeface="Calibri"/>
              </a:rPr>
              <a:t>esta  </a:t>
            </a:r>
            <a:r>
              <a:rPr dirty="0">
                <a:latin typeface="Tw Cen MT Condensed" panose="020B0606020104020203" pitchFamily="34" charset="0"/>
                <a:cs typeface="Calibri"/>
              </a:rPr>
              <a:t>es </a:t>
            </a:r>
            <a:r>
              <a:rPr spc="-13" dirty="0">
                <a:latin typeface="Tw Cen MT Condensed" panose="020B0606020104020203" pitchFamily="34" charset="0"/>
                <a:cs typeface="Calibri"/>
              </a:rPr>
              <a:t>verdadera, </a:t>
            </a:r>
            <a:r>
              <a:rPr dirty="0">
                <a:latin typeface="Tw Cen MT Condensed" panose="020B0606020104020203" pitchFamily="34" charset="0"/>
                <a:cs typeface="Calibri"/>
              </a:rPr>
              <a:t>que </a:t>
            </a:r>
            <a:r>
              <a:rPr spc="-7" dirty="0">
                <a:latin typeface="Tw Cen MT Condensed" panose="020B0606020104020203" pitchFamily="34" charset="0"/>
                <a:cs typeface="Calibri"/>
              </a:rPr>
              <a:t>se </a:t>
            </a:r>
            <a:r>
              <a:rPr spc="-20" dirty="0">
                <a:latin typeface="Tw Cen MT Condensed" panose="020B0606020104020203" pitchFamily="34" charset="0"/>
                <a:cs typeface="Calibri"/>
              </a:rPr>
              <a:t>está </a:t>
            </a:r>
            <a:r>
              <a:rPr spc="-13" dirty="0">
                <a:latin typeface="Tw Cen MT Condensed" panose="020B0606020104020203" pitchFamily="34" charset="0"/>
                <a:cs typeface="Calibri"/>
              </a:rPr>
              <a:t>dispuesto </a:t>
            </a:r>
            <a:r>
              <a:rPr dirty="0">
                <a:latin typeface="Tw Cen MT Condensed" panose="020B0606020104020203" pitchFamily="34" charset="0"/>
                <a:cs typeface="Calibri"/>
              </a:rPr>
              <a:t>a</a:t>
            </a:r>
            <a:r>
              <a:rPr spc="80" dirty="0">
                <a:latin typeface="Tw Cen MT Condensed" panose="020B0606020104020203" pitchFamily="34" charset="0"/>
                <a:cs typeface="Calibri"/>
              </a:rPr>
              <a:t> </a:t>
            </a:r>
            <a:r>
              <a:rPr spc="-40" dirty="0">
                <a:latin typeface="Tw Cen MT Condensed" panose="020B0606020104020203" pitchFamily="34" charset="0"/>
                <a:cs typeface="Calibri"/>
              </a:rPr>
              <a:t>cometer.</a:t>
            </a:r>
            <a:endParaRPr dirty="0">
              <a:latin typeface="Tw Cen MT Condensed" panose="020B0606020104020203" pitchFamily="34" charset="0"/>
              <a:cs typeface="Calibri"/>
            </a:endParaRPr>
          </a:p>
          <a:p>
            <a:pPr algn="just">
              <a:spcBef>
                <a:spcPts val="47"/>
              </a:spcBef>
              <a:buFont typeface="Arial"/>
              <a:buChar char="•"/>
            </a:pPr>
            <a:endParaRPr dirty="0">
              <a:latin typeface="Tw Cen MT Condensed" panose="020B0606020104020203" pitchFamily="34" charset="0"/>
              <a:cs typeface="Calibri"/>
            </a:endParaRPr>
          </a:p>
          <a:p>
            <a:pPr marL="575719" indent="-457189" algn="just">
              <a:buFont typeface="Arial"/>
              <a:buChar char="•"/>
              <a:tabLst>
                <a:tab pos="574872" algn="l"/>
                <a:tab pos="575719" algn="l"/>
              </a:tabLst>
            </a:pPr>
            <a:r>
              <a:rPr b="1" i="1" spc="-27" dirty="0">
                <a:latin typeface="Tw Cen MT Condensed" panose="020B0606020104020203" pitchFamily="34" charset="0"/>
                <a:cs typeface="Calibri"/>
              </a:rPr>
              <a:t>Valor </a:t>
            </a:r>
            <a:r>
              <a:rPr b="1" i="1" spc="-7" dirty="0">
                <a:latin typeface="Tw Cen MT Condensed" panose="020B0606020104020203" pitchFamily="34" charset="0"/>
                <a:cs typeface="Calibri"/>
              </a:rPr>
              <a:t>p: </a:t>
            </a:r>
            <a:r>
              <a:rPr spc="-7" dirty="0">
                <a:latin typeface="Tw Cen MT Condensed" panose="020B0606020104020203" pitchFamily="34" charset="0"/>
                <a:cs typeface="Calibri"/>
              </a:rPr>
              <a:t>Es la probabilidad </a:t>
            </a:r>
            <a:r>
              <a:rPr dirty="0">
                <a:latin typeface="Tw Cen MT Condensed" panose="020B0606020104020203" pitchFamily="34" charset="0"/>
                <a:cs typeface="Calibri"/>
              </a:rPr>
              <a:t>del </a:t>
            </a:r>
            <a:r>
              <a:rPr spc="-13" dirty="0">
                <a:latin typeface="Tw Cen MT Condensed" panose="020B0606020104020203" pitchFamily="34" charset="0"/>
                <a:cs typeface="Calibri"/>
              </a:rPr>
              <a:t>resultado observado, </a:t>
            </a:r>
            <a:r>
              <a:rPr spc="-7" dirty="0" err="1">
                <a:latin typeface="Tw Cen MT Condensed" panose="020B0606020104020203" pitchFamily="34" charset="0"/>
                <a:cs typeface="Calibri"/>
              </a:rPr>
              <a:t>si</a:t>
            </a:r>
            <a:r>
              <a:rPr spc="-7" dirty="0">
                <a:latin typeface="Tw Cen MT Condensed" panose="020B0606020104020203" pitchFamily="34" charset="0"/>
                <a:cs typeface="Calibri"/>
              </a:rPr>
              <a:t> </a:t>
            </a:r>
            <a:r>
              <a:rPr spc="-339" dirty="0">
                <a:latin typeface="Tw Cen MT Condensed" panose="020B0606020104020203" pitchFamily="34" charset="0"/>
                <a:cs typeface="Cambria Math"/>
              </a:rPr>
              <a:t>𝐻</a:t>
            </a:r>
            <a:r>
              <a:rPr lang="es-PE" sz="2000" spc="-509" baseline="-17094" dirty="0">
                <a:latin typeface="Tw Cen MT Condensed" panose="020B0606020104020203" pitchFamily="34" charset="0"/>
                <a:cs typeface="Cambria Math"/>
              </a:rPr>
              <a:t>0</a:t>
            </a:r>
            <a:r>
              <a:rPr lang="es-PE" sz="2000" spc="-509" dirty="0">
                <a:latin typeface="Tw Cen MT Condensed" panose="020B0606020104020203" pitchFamily="34" charset="0"/>
                <a:cs typeface="Cambria Math"/>
              </a:rPr>
              <a:t>           </a:t>
            </a:r>
            <a:r>
              <a:rPr lang="es-PE" spc="-509" dirty="0">
                <a:latin typeface="Tw Cen MT Condensed" panose="020B0606020104020203" pitchFamily="34" charset="0"/>
                <a:cs typeface="Calibri"/>
              </a:rPr>
              <a:t> </a:t>
            </a:r>
            <a:r>
              <a:rPr spc="147" dirty="0">
                <a:latin typeface="Tw Cen MT Condensed" panose="020B0606020104020203" pitchFamily="34" charset="0"/>
                <a:cs typeface="Calibri"/>
              </a:rPr>
              <a:t> </a:t>
            </a:r>
            <a:r>
              <a:rPr lang="es-ES" spc="147" dirty="0">
                <a:latin typeface="Tw Cen MT Condensed" panose="020B0606020104020203" pitchFamily="34" charset="0"/>
                <a:cs typeface="Calibri"/>
              </a:rPr>
              <a:t>es </a:t>
            </a:r>
            <a:r>
              <a:rPr spc="-13" dirty="0" err="1">
                <a:latin typeface="Tw Cen MT Condensed" panose="020B0606020104020203" pitchFamily="34" charset="0"/>
                <a:cs typeface="Calibri"/>
              </a:rPr>
              <a:t>cierta</a:t>
            </a:r>
            <a:r>
              <a:rPr spc="-13" dirty="0">
                <a:latin typeface="Tw Cen MT Condensed" panose="020B0606020104020203" pitchFamily="34" charset="0"/>
                <a:cs typeface="Calibri"/>
              </a:rPr>
              <a:t>.</a:t>
            </a:r>
            <a:endParaRPr dirty="0">
              <a:latin typeface="Tw Cen MT Condensed" panose="020B0606020104020203" pitchFamily="34" charset="0"/>
              <a:cs typeface="Calibri"/>
            </a:endParaRPr>
          </a:p>
        </p:txBody>
      </p:sp>
      <p:pic>
        <p:nvPicPr>
          <p:cNvPr id="15" name="Imagen 14">
            <a:extLst>
              <a:ext uri="{FF2B5EF4-FFF2-40B4-BE49-F238E27FC236}">
                <a16:creationId xmlns:a16="http://schemas.microsoft.com/office/drawing/2014/main" id="{62C6E935-1751-7B64-2D41-F9CDBC78FC18}"/>
              </a:ext>
            </a:extLst>
          </p:cNvPr>
          <p:cNvPicPr>
            <a:picLocks noChangeAspect="1"/>
          </p:cNvPicPr>
          <p:nvPr/>
        </p:nvPicPr>
        <p:blipFill>
          <a:blip r:embed="rId7"/>
          <a:srcRect l="4408" t="13591" r="18761" b="5585"/>
          <a:stretch/>
        </p:blipFill>
        <p:spPr>
          <a:xfrm>
            <a:off x="6763110" y="1889245"/>
            <a:ext cx="4698802" cy="2780472"/>
          </a:xfrm>
          <a:prstGeom prst="rect">
            <a:avLst/>
          </a:prstGeom>
        </p:spPr>
      </p:pic>
      <p:pic>
        <p:nvPicPr>
          <p:cNvPr id="19" name="Imagen 18" descr="Icono&#10;&#10;Descripción generada automáticamente con confianza media">
            <a:extLst>
              <a:ext uri="{FF2B5EF4-FFF2-40B4-BE49-F238E27FC236}">
                <a16:creationId xmlns:a16="http://schemas.microsoft.com/office/drawing/2014/main" id="{F0EBDEDB-47A5-CDD3-5FA2-82B7A05184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0747" y="3885136"/>
            <a:ext cx="2731979" cy="2731979"/>
          </a:xfrm>
          <a:prstGeom prst="rect">
            <a:avLst/>
          </a:prstGeom>
        </p:spPr>
      </p:pic>
    </p:spTree>
    <p:extLst>
      <p:ext uri="{BB962C8B-B14F-4D97-AF65-F5344CB8AC3E}">
        <p14:creationId xmlns:p14="http://schemas.microsoft.com/office/powerpoint/2010/main" val="306338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1F71EDD0-CE01-5941-F2AB-91A68FB06BF6}"/>
              </a:ext>
            </a:extLst>
          </p:cNvPr>
          <p:cNvSpPr txBox="1"/>
          <p:nvPr/>
        </p:nvSpPr>
        <p:spPr>
          <a:xfrm>
            <a:off x="520798" y="1291374"/>
            <a:ext cx="4370379" cy="369332"/>
          </a:xfrm>
          <a:prstGeom prst="rect">
            <a:avLst/>
          </a:prstGeom>
          <a:noFill/>
        </p:spPr>
        <p:txBody>
          <a:bodyPr wrap="square" rtlCol="0">
            <a:spAutoFit/>
          </a:bodyPr>
          <a:lstStyle/>
          <a:p>
            <a:r>
              <a:rPr lang="es-ES" dirty="0">
                <a:latin typeface="Tw Cen MT Condensed Extra Bold" panose="020B0803020202020204" pitchFamily="34" charset="0"/>
              </a:rPr>
              <a:t>DISEÑO EXPERIMENTALES</a:t>
            </a:r>
            <a:endParaRPr lang="es-PE" dirty="0">
              <a:latin typeface="Tw Cen MT Condensed Extra Bold" panose="020B0803020202020204" pitchFamily="34" charset="0"/>
            </a:endParaRPr>
          </a:p>
        </p:txBody>
      </p:sp>
      <p:sp>
        <p:nvSpPr>
          <p:cNvPr id="5" name="CuadroTexto 4">
            <a:extLst>
              <a:ext uri="{FF2B5EF4-FFF2-40B4-BE49-F238E27FC236}">
                <a16:creationId xmlns:a16="http://schemas.microsoft.com/office/drawing/2014/main" id="{F68889F5-2318-305D-FF5D-7D8FEFC3F4B9}"/>
              </a:ext>
            </a:extLst>
          </p:cNvPr>
          <p:cNvSpPr txBox="1"/>
          <p:nvPr/>
        </p:nvSpPr>
        <p:spPr>
          <a:xfrm>
            <a:off x="520798" y="1598175"/>
            <a:ext cx="4252370" cy="369332"/>
          </a:xfrm>
          <a:prstGeom prst="rect">
            <a:avLst/>
          </a:prstGeom>
          <a:noFill/>
        </p:spPr>
        <p:txBody>
          <a:bodyPr wrap="square">
            <a:spAutoFit/>
          </a:bodyPr>
          <a:lstStyle/>
          <a:p>
            <a:r>
              <a:rPr lang="es-ES" sz="1800" b="1" i="0" u="none" strike="noStrike" dirty="0">
                <a:solidFill>
                  <a:srgbClr val="000000"/>
                </a:solidFill>
                <a:effectLst/>
                <a:latin typeface="Tw Cen MT Condensed" panose="020B0606020104020203" pitchFamily="34" charset="0"/>
              </a:rPr>
              <a:t>Diseño Completamente al Azar (DCA)</a:t>
            </a:r>
            <a:endParaRPr lang="es-PE" dirty="0">
              <a:latin typeface="Tw Cen MT Condensed" panose="020B0606020104020203" pitchFamily="34" charset="0"/>
            </a:endParaRPr>
          </a:p>
        </p:txBody>
      </p:sp>
      <p:pic>
        <p:nvPicPr>
          <p:cNvPr id="3074" name="Picture 2">
            <a:extLst>
              <a:ext uri="{FF2B5EF4-FFF2-40B4-BE49-F238E27FC236}">
                <a16:creationId xmlns:a16="http://schemas.microsoft.com/office/drawing/2014/main" id="{2086CA4D-F17A-237E-1364-759F0E002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799" y="1967507"/>
            <a:ext cx="6300078" cy="38083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ACD2740-FBD0-F962-70F8-0D1AD2DFF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1177" y="4416688"/>
            <a:ext cx="1909700" cy="1359156"/>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Tabla, Calendario&#10;&#10;Descripción generada automáticamente">
            <a:extLst>
              <a:ext uri="{FF2B5EF4-FFF2-40B4-BE49-F238E27FC236}">
                <a16:creationId xmlns:a16="http://schemas.microsoft.com/office/drawing/2014/main" id="{8D3D39DB-1FE0-4C5E-0D85-BC60C17A6F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8512" y="1743766"/>
            <a:ext cx="4442690" cy="1487016"/>
          </a:xfrm>
          <a:prstGeom prst="rect">
            <a:avLst/>
          </a:prstGeom>
        </p:spPr>
      </p:pic>
      <p:graphicFrame>
        <p:nvGraphicFramePr>
          <p:cNvPr id="26" name="Diagrama 25">
            <a:extLst>
              <a:ext uri="{FF2B5EF4-FFF2-40B4-BE49-F238E27FC236}">
                <a16:creationId xmlns:a16="http://schemas.microsoft.com/office/drawing/2014/main" id="{857C338E-4E7F-D43B-7767-D457AFF97B80}"/>
              </a:ext>
            </a:extLst>
          </p:cNvPr>
          <p:cNvGraphicFramePr/>
          <p:nvPr>
            <p:extLst>
              <p:ext uri="{D42A27DB-BD31-4B8C-83A1-F6EECF244321}">
                <p14:modId xmlns:p14="http://schemas.microsoft.com/office/powerpoint/2010/main" val="2609435661"/>
              </p:ext>
            </p:extLst>
          </p:nvPr>
        </p:nvGraphicFramePr>
        <p:xfrm>
          <a:off x="7228511" y="3429001"/>
          <a:ext cx="4462689" cy="248716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65524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4" name="CuadroTexto 3">
            <a:extLst>
              <a:ext uri="{FF2B5EF4-FFF2-40B4-BE49-F238E27FC236}">
                <a16:creationId xmlns:a16="http://schemas.microsoft.com/office/drawing/2014/main" id="{3C0A212D-024C-B5CA-1B2B-220F57474F2F}"/>
              </a:ext>
            </a:extLst>
          </p:cNvPr>
          <p:cNvSpPr txBox="1"/>
          <p:nvPr/>
        </p:nvSpPr>
        <p:spPr>
          <a:xfrm>
            <a:off x="520798" y="1291374"/>
            <a:ext cx="4700426" cy="369332"/>
          </a:xfrm>
          <a:prstGeom prst="rect">
            <a:avLst/>
          </a:prstGeom>
          <a:noFill/>
        </p:spPr>
        <p:txBody>
          <a:bodyPr wrap="square" rtlCol="0">
            <a:spAutoFit/>
          </a:bodyPr>
          <a:lstStyle/>
          <a:p>
            <a:r>
              <a:rPr lang="es-ES" dirty="0">
                <a:latin typeface="Tw Cen MT Condensed Extra Bold" panose="020B0803020202020204" pitchFamily="34" charset="0"/>
              </a:rPr>
              <a:t>DISEÑO EN BLOQUES COMPLETOS AL AZAR (DBCA)</a:t>
            </a:r>
          </a:p>
        </p:txBody>
      </p:sp>
      <p:pic>
        <p:nvPicPr>
          <p:cNvPr id="5122" name="Picture 2">
            <a:extLst>
              <a:ext uri="{FF2B5EF4-FFF2-40B4-BE49-F238E27FC236}">
                <a16:creationId xmlns:a16="http://schemas.microsoft.com/office/drawing/2014/main" id="{BE283FEE-AB67-7FA7-726E-067E6850B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798" y="1715410"/>
            <a:ext cx="6270549" cy="44336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998D613-D9E2-C862-1461-BEDE5B49B7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1125"/>
          <a:stretch/>
        </p:blipFill>
        <p:spPr bwMode="auto">
          <a:xfrm>
            <a:off x="4361688" y="4262147"/>
            <a:ext cx="2383883" cy="18868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471D0EA-61D9-E388-25F2-6AFFD2AEBC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8512" y="1715410"/>
            <a:ext cx="4462689" cy="20085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a 4">
            <a:extLst>
              <a:ext uri="{FF2B5EF4-FFF2-40B4-BE49-F238E27FC236}">
                <a16:creationId xmlns:a16="http://schemas.microsoft.com/office/drawing/2014/main" id="{C19CF30A-CE4E-5FC9-8C83-BB4C53A02491}"/>
              </a:ext>
            </a:extLst>
          </p:cNvPr>
          <p:cNvGraphicFramePr/>
          <p:nvPr>
            <p:extLst>
              <p:ext uri="{D42A27DB-BD31-4B8C-83A1-F6EECF244321}">
                <p14:modId xmlns:p14="http://schemas.microsoft.com/office/powerpoint/2010/main" val="3851524380"/>
              </p:ext>
            </p:extLst>
          </p:nvPr>
        </p:nvGraphicFramePr>
        <p:xfrm>
          <a:off x="7208512" y="3886547"/>
          <a:ext cx="4462689" cy="248716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47414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FA072C41-5A86-B4EC-962B-EEC6DA0F781C}"/>
              </a:ext>
            </a:extLst>
          </p:cNvPr>
          <p:cNvSpPr txBox="1"/>
          <p:nvPr/>
        </p:nvSpPr>
        <p:spPr>
          <a:xfrm>
            <a:off x="520798" y="1291374"/>
            <a:ext cx="4700426" cy="369332"/>
          </a:xfrm>
          <a:prstGeom prst="rect">
            <a:avLst/>
          </a:prstGeom>
          <a:noFill/>
        </p:spPr>
        <p:txBody>
          <a:bodyPr wrap="square" rtlCol="0">
            <a:spAutoFit/>
          </a:bodyPr>
          <a:lstStyle/>
          <a:p>
            <a:r>
              <a:rPr lang="es-ES" dirty="0">
                <a:latin typeface="Tw Cen MT Condensed Extra Bold" panose="020B0803020202020204" pitchFamily="34" charset="0"/>
              </a:rPr>
              <a:t>DISEÑO CUADRADO LATINO (DCL)</a:t>
            </a:r>
          </a:p>
        </p:txBody>
      </p:sp>
      <p:pic>
        <p:nvPicPr>
          <p:cNvPr id="7170" name="Picture 2">
            <a:extLst>
              <a:ext uri="{FF2B5EF4-FFF2-40B4-BE49-F238E27FC236}">
                <a16:creationId xmlns:a16="http://schemas.microsoft.com/office/drawing/2014/main" id="{23D0268D-047D-6A58-9B39-EBFBD23D63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798" y="1688138"/>
            <a:ext cx="6073360" cy="446087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825EDB3-FC3B-5E23-B0C4-CBFA6C7B6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8263" y="4126026"/>
            <a:ext cx="2195895" cy="202299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9449BA7-086E-289A-ED5A-64154BADF4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8312" y="1688138"/>
            <a:ext cx="4602890" cy="21960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a:extLst>
              <a:ext uri="{FF2B5EF4-FFF2-40B4-BE49-F238E27FC236}">
                <a16:creationId xmlns:a16="http://schemas.microsoft.com/office/drawing/2014/main" id="{66ECD21A-EAE5-231B-E06A-2E29B150A885}"/>
              </a:ext>
            </a:extLst>
          </p:cNvPr>
          <p:cNvGraphicFramePr/>
          <p:nvPr>
            <p:extLst>
              <p:ext uri="{D42A27DB-BD31-4B8C-83A1-F6EECF244321}">
                <p14:modId xmlns:p14="http://schemas.microsoft.com/office/powerpoint/2010/main" val="2278802027"/>
              </p:ext>
            </p:extLst>
          </p:nvPr>
        </p:nvGraphicFramePr>
        <p:xfrm>
          <a:off x="7068312" y="3938243"/>
          <a:ext cx="4602890" cy="24632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82205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FA072C41-5A86-B4EC-962B-EEC6DA0F781C}"/>
              </a:ext>
            </a:extLst>
          </p:cNvPr>
          <p:cNvSpPr txBox="1"/>
          <p:nvPr/>
        </p:nvSpPr>
        <p:spPr>
          <a:xfrm>
            <a:off x="520798" y="1291374"/>
            <a:ext cx="2451002" cy="369332"/>
          </a:xfrm>
          <a:prstGeom prst="rect">
            <a:avLst/>
          </a:prstGeom>
          <a:noFill/>
        </p:spPr>
        <p:txBody>
          <a:bodyPr wrap="square" rtlCol="0">
            <a:spAutoFit/>
          </a:bodyPr>
          <a:lstStyle/>
          <a:p>
            <a:r>
              <a:rPr lang="es-ES" dirty="0">
                <a:latin typeface="Tw Cen MT Condensed Extra Bold" panose="020B0803020202020204" pitchFamily="34" charset="0"/>
              </a:rPr>
              <a:t>DISEÑOS FACTORIALES</a:t>
            </a:r>
          </a:p>
        </p:txBody>
      </p:sp>
      <p:graphicFrame>
        <p:nvGraphicFramePr>
          <p:cNvPr id="13" name="Diagrama 12">
            <a:extLst>
              <a:ext uri="{FF2B5EF4-FFF2-40B4-BE49-F238E27FC236}">
                <a16:creationId xmlns:a16="http://schemas.microsoft.com/office/drawing/2014/main" id="{01CC54BF-8CDD-FCC4-2178-D02421C334C9}"/>
              </a:ext>
            </a:extLst>
          </p:cNvPr>
          <p:cNvGraphicFramePr/>
          <p:nvPr>
            <p:extLst>
              <p:ext uri="{D42A27DB-BD31-4B8C-83A1-F6EECF244321}">
                <p14:modId xmlns:p14="http://schemas.microsoft.com/office/powerpoint/2010/main" val="3215740525"/>
              </p:ext>
            </p:extLst>
          </p:nvPr>
        </p:nvGraphicFramePr>
        <p:xfrm>
          <a:off x="520798" y="1878461"/>
          <a:ext cx="5331362" cy="42705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a 13">
            <a:extLst>
              <a:ext uri="{FF2B5EF4-FFF2-40B4-BE49-F238E27FC236}">
                <a16:creationId xmlns:a16="http://schemas.microsoft.com/office/drawing/2014/main" id="{6E46755E-42A9-5192-DF5A-DB05E5590090}"/>
              </a:ext>
            </a:extLst>
          </p:cNvPr>
          <p:cNvGraphicFramePr/>
          <p:nvPr>
            <p:extLst>
              <p:ext uri="{D42A27DB-BD31-4B8C-83A1-F6EECF244321}">
                <p14:modId xmlns:p14="http://schemas.microsoft.com/office/powerpoint/2010/main" val="2836715417"/>
              </p:ext>
            </p:extLst>
          </p:nvPr>
        </p:nvGraphicFramePr>
        <p:xfrm>
          <a:off x="6775704" y="1878460"/>
          <a:ext cx="4730906" cy="42705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4293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E31DEE30-BA96-AFE7-9F29-93093EE9DD31}"/>
              </a:ext>
            </a:extLst>
          </p:cNvPr>
          <p:cNvSpPr txBox="1"/>
          <p:nvPr/>
        </p:nvSpPr>
        <p:spPr>
          <a:xfrm>
            <a:off x="520798" y="1291374"/>
            <a:ext cx="4370379" cy="369332"/>
          </a:xfrm>
          <a:prstGeom prst="rect">
            <a:avLst/>
          </a:prstGeom>
          <a:noFill/>
        </p:spPr>
        <p:txBody>
          <a:bodyPr wrap="square" rtlCol="0">
            <a:spAutoFit/>
          </a:bodyPr>
          <a:lstStyle/>
          <a:p>
            <a:r>
              <a:rPr lang="es-ES" dirty="0">
                <a:latin typeface="Tw Cen MT Condensed Extra Bold" panose="020B0803020202020204" pitchFamily="34" charset="0"/>
              </a:rPr>
              <a:t>ORDENAMIENTO DE DATOS</a:t>
            </a:r>
            <a:endParaRPr lang="es-PE" dirty="0">
              <a:latin typeface="Tw Cen MT Condensed Extra Bold" panose="020B0803020202020204" pitchFamily="34" charset="0"/>
            </a:endParaRPr>
          </a:p>
        </p:txBody>
      </p:sp>
      <p:graphicFrame>
        <p:nvGraphicFramePr>
          <p:cNvPr id="12" name="Diagrama 11">
            <a:extLst>
              <a:ext uri="{FF2B5EF4-FFF2-40B4-BE49-F238E27FC236}">
                <a16:creationId xmlns:a16="http://schemas.microsoft.com/office/drawing/2014/main" id="{517E4403-E51E-54BA-F275-BDA33A89410B}"/>
              </a:ext>
            </a:extLst>
          </p:cNvPr>
          <p:cNvGraphicFramePr/>
          <p:nvPr>
            <p:extLst>
              <p:ext uri="{D42A27DB-BD31-4B8C-83A1-F6EECF244321}">
                <p14:modId xmlns:p14="http://schemas.microsoft.com/office/powerpoint/2010/main" val="865803299"/>
              </p:ext>
            </p:extLst>
          </p:nvPr>
        </p:nvGraphicFramePr>
        <p:xfrm>
          <a:off x="418632" y="1889245"/>
          <a:ext cx="11354737" cy="7368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CuadroTexto 4">
            <a:extLst>
              <a:ext uri="{FF2B5EF4-FFF2-40B4-BE49-F238E27FC236}">
                <a16:creationId xmlns:a16="http://schemas.microsoft.com/office/drawing/2014/main" id="{4EBE90CD-A28B-72B7-3755-17E74578E0A3}"/>
              </a:ext>
            </a:extLst>
          </p:cNvPr>
          <p:cNvSpPr txBox="1"/>
          <p:nvPr/>
        </p:nvSpPr>
        <p:spPr>
          <a:xfrm>
            <a:off x="520798" y="5914468"/>
            <a:ext cx="6069330" cy="369332"/>
          </a:xfrm>
          <a:prstGeom prst="rect">
            <a:avLst/>
          </a:prstGeom>
          <a:noFill/>
        </p:spPr>
        <p:txBody>
          <a:bodyPr wrap="square">
            <a:spAutoFit/>
          </a:bodyPr>
          <a:lstStyle/>
          <a:p>
            <a:r>
              <a:rPr lang="es-PE" dirty="0">
                <a:latin typeface="Tw Cen MT Condensed" panose="020B0606020104020203" pitchFamily="34" charset="0"/>
                <a:hlinkClick r:id="rId12"/>
              </a:rPr>
              <a:t>https://www.tandfonline.com/doi/full/10.1080/00031305.2017.1375989#abstract</a:t>
            </a:r>
            <a:r>
              <a:rPr lang="es-PE" dirty="0">
                <a:latin typeface="Tw Cen MT Condensed" panose="020B0606020104020203" pitchFamily="34" charset="0"/>
              </a:rPr>
              <a:t> </a:t>
            </a:r>
          </a:p>
        </p:txBody>
      </p:sp>
      <p:pic>
        <p:nvPicPr>
          <p:cNvPr id="11" name="Imagen 10">
            <a:extLst>
              <a:ext uri="{FF2B5EF4-FFF2-40B4-BE49-F238E27FC236}">
                <a16:creationId xmlns:a16="http://schemas.microsoft.com/office/drawing/2014/main" id="{F5406EF2-01EE-FEC5-578B-3D9A9402A416}"/>
              </a:ext>
            </a:extLst>
          </p:cNvPr>
          <p:cNvPicPr>
            <a:picLocks noChangeAspect="1"/>
          </p:cNvPicPr>
          <p:nvPr/>
        </p:nvPicPr>
        <p:blipFill>
          <a:blip r:embed="rId13"/>
          <a:stretch>
            <a:fillRect/>
          </a:stretch>
        </p:blipFill>
        <p:spPr>
          <a:xfrm>
            <a:off x="7433470" y="2793015"/>
            <a:ext cx="4339899" cy="2974137"/>
          </a:xfrm>
          <a:prstGeom prst="rect">
            <a:avLst/>
          </a:prstGeom>
        </p:spPr>
      </p:pic>
      <p:pic>
        <p:nvPicPr>
          <p:cNvPr id="1028" name="Picture 4">
            <a:extLst>
              <a:ext uri="{FF2B5EF4-FFF2-40B4-BE49-F238E27FC236}">
                <a16:creationId xmlns:a16="http://schemas.microsoft.com/office/drawing/2014/main" id="{6CBC0E93-24B4-E4E5-877D-F565477B55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0798" y="2905736"/>
            <a:ext cx="6481648" cy="291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96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D539B190-5CBC-E6B3-AE5C-588D21366728}"/>
              </a:ext>
            </a:extLst>
          </p:cNvPr>
          <p:cNvSpPr txBox="1"/>
          <p:nvPr/>
        </p:nvSpPr>
        <p:spPr>
          <a:xfrm>
            <a:off x="520798" y="1291374"/>
            <a:ext cx="4370379" cy="369332"/>
          </a:xfrm>
          <a:prstGeom prst="rect">
            <a:avLst/>
          </a:prstGeom>
          <a:noFill/>
        </p:spPr>
        <p:txBody>
          <a:bodyPr wrap="square" rtlCol="0">
            <a:spAutoFit/>
          </a:bodyPr>
          <a:lstStyle/>
          <a:p>
            <a:r>
              <a:rPr lang="es-ES" dirty="0">
                <a:latin typeface="Tw Cen MT Condensed Extra Bold" panose="020B0803020202020204" pitchFamily="34" charset="0"/>
              </a:rPr>
              <a:t>Diseños experimentales y modelos estadísticos</a:t>
            </a:r>
            <a:endParaRPr lang="es-PE" dirty="0">
              <a:latin typeface="Tw Cen MT Condensed Extra Bold" panose="020B0803020202020204" pitchFamily="34" charset="0"/>
            </a:endParaRPr>
          </a:p>
        </p:txBody>
      </p:sp>
      <p:sp>
        <p:nvSpPr>
          <p:cNvPr id="12" name="CuadroTexto 11">
            <a:extLst>
              <a:ext uri="{FF2B5EF4-FFF2-40B4-BE49-F238E27FC236}">
                <a16:creationId xmlns:a16="http://schemas.microsoft.com/office/drawing/2014/main" id="{E3534947-E911-25BC-1EBD-52DBD798C0C0}"/>
              </a:ext>
            </a:extLst>
          </p:cNvPr>
          <p:cNvSpPr txBox="1"/>
          <p:nvPr/>
        </p:nvSpPr>
        <p:spPr>
          <a:xfrm>
            <a:off x="520798" y="1757289"/>
            <a:ext cx="5257800" cy="1477328"/>
          </a:xfrm>
          <a:prstGeom prst="rect">
            <a:avLst/>
          </a:prstGeom>
          <a:noFill/>
        </p:spPr>
        <p:txBody>
          <a:bodyPr wrap="square" rtlCol="0">
            <a:spAutoFit/>
          </a:bodyPr>
          <a:lstStyle/>
          <a:p>
            <a:pPr algn="just"/>
            <a:r>
              <a:rPr lang="es-PE" b="1" dirty="0">
                <a:latin typeface="Tw Cen MT Condensed" panose="020B0606020104020203" pitchFamily="34" charset="0"/>
              </a:rPr>
              <a:t>Diseño experimental</a:t>
            </a:r>
            <a:r>
              <a:rPr lang="es-ES" b="1" dirty="0">
                <a:latin typeface="Tw Cen MT Condensed" panose="020B0606020104020203" pitchFamily="34" charset="0"/>
              </a:rPr>
              <a:t> </a:t>
            </a:r>
            <a:r>
              <a:rPr lang="es-ES" dirty="0">
                <a:latin typeface="Tw Cen MT Condensed" panose="020B0606020104020203" pitchFamily="34" charset="0"/>
              </a:rPr>
              <a:t>es la planificación previa del experimento para garantizar que los datos recogidos sean válidos y útiles</a:t>
            </a:r>
            <a:r>
              <a:rPr lang="es-PE" dirty="0">
                <a:latin typeface="Tw Cen MT Condensed" panose="020B0606020104020203" pitchFamily="34" charset="0"/>
              </a:rPr>
              <a:t>.</a:t>
            </a:r>
          </a:p>
          <a:p>
            <a:pPr algn="just"/>
            <a:endParaRPr lang="es-PE" dirty="0">
              <a:latin typeface="Tw Cen MT Condensed" panose="020B0606020104020203" pitchFamily="34" charset="0"/>
            </a:endParaRPr>
          </a:p>
          <a:p>
            <a:pPr algn="just"/>
            <a:r>
              <a:rPr lang="es-ES" b="1" dirty="0">
                <a:latin typeface="Tw Cen MT Condensed" panose="020B0606020104020203" pitchFamily="34" charset="0"/>
              </a:rPr>
              <a:t>Función principal: </a:t>
            </a:r>
            <a:r>
              <a:rPr lang="es-ES" dirty="0">
                <a:latin typeface="Tw Cen MT Condensed" panose="020B0606020104020203" pitchFamily="34" charset="0"/>
              </a:rPr>
              <a:t>Controlar la variabilidad, asignar tratamientos adecuadamente y asegurar la validez del análisis estadístico.</a:t>
            </a:r>
            <a:endParaRPr lang="es-PE" dirty="0">
              <a:latin typeface="Tw Cen MT Condensed" panose="020B0606020104020203" pitchFamily="34" charset="0"/>
            </a:endParaRPr>
          </a:p>
        </p:txBody>
      </p:sp>
      <p:sp>
        <p:nvSpPr>
          <p:cNvPr id="15" name="CuadroTexto 14">
            <a:extLst>
              <a:ext uri="{FF2B5EF4-FFF2-40B4-BE49-F238E27FC236}">
                <a16:creationId xmlns:a16="http://schemas.microsoft.com/office/drawing/2014/main" id="{E4BAAF68-7D9C-430F-3985-E1B830DC4DF1}"/>
              </a:ext>
            </a:extLst>
          </p:cNvPr>
          <p:cNvSpPr txBox="1"/>
          <p:nvPr/>
        </p:nvSpPr>
        <p:spPr>
          <a:xfrm>
            <a:off x="6413404" y="1763767"/>
            <a:ext cx="5257800" cy="1477328"/>
          </a:xfrm>
          <a:prstGeom prst="rect">
            <a:avLst/>
          </a:prstGeom>
          <a:noFill/>
        </p:spPr>
        <p:txBody>
          <a:bodyPr wrap="square" rtlCol="0">
            <a:spAutoFit/>
          </a:bodyPr>
          <a:lstStyle/>
          <a:p>
            <a:pPr algn="just"/>
            <a:r>
              <a:rPr lang="es-PE" b="1" dirty="0">
                <a:latin typeface="Tw Cen MT Condensed" panose="020B0606020104020203" pitchFamily="34" charset="0"/>
              </a:rPr>
              <a:t>Modelo estadístico</a:t>
            </a:r>
            <a:r>
              <a:rPr lang="es-ES" b="1" dirty="0">
                <a:latin typeface="Tw Cen MT Condensed" panose="020B0606020104020203" pitchFamily="34" charset="0"/>
              </a:rPr>
              <a:t> </a:t>
            </a:r>
            <a:r>
              <a:rPr lang="es-ES" dirty="0">
                <a:latin typeface="Tw Cen MT Condensed" panose="020B0606020104020203" pitchFamily="34" charset="0"/>
              </a:rPr>
              <a:t>es una representación matemática que describe la relación entre variables en los datos recopilados.</a:t>
            </a:r>
          </a:p>
          <a:p>
            <a:pPr algn="just"/>
            <a:endParaRPr lang="es-PE" dirty="0">
              <a:latin typeface="Tw Cen MT Condensed" panose="020B0606020104020203" pitchFamily="34" charset="0"/>
            </a:endParaRPr>
          </a:p>
          <a:p>
            <a:pPr algn="just"/>
            <a:r>
              <a:rPr lang="es-ES" b="1" dirty="0">
                <a:latin typeface="Tw Cen MT Condensed" panose="020B0606020104020203" pitchFamily="34" charset="0"/>
              </a:rPr>
              <a:t>Función principal: </a:t>
            </a:r>
            <a:r>
              <a:rPr lang="es-ES" dirty="0">
                <a:latin typeface="Tw Cen MT Condensed" panose="020B0606020104020203" pitchFamily="34" charset="0"/>
              </a:rPr>
              <a:t>Evaluar efectos, relaciones o diferencias entre variables.</a:t>
            </a:r>
            <a:endParaRPr lang="es-PE" dirty="0">
              <a:latin typeface="Tw Cen MT Condensed" panose="020B0606020104020203" pitchFamily="34" charset="0"/>
            </a:endParaRPr>
          </a:p>
        </p:txBody>
      </p:sp>
      <p:graphicFrame>
        <p:nvGraphicFramePr>
          <p:cNvPr id="16" name="Tabla 15">
            <a:extLst>
              <a:ext uri="{FF2B5EF4-FFF2-40B4-BE49-F238E27FC236}">
                <a16:creationId xmlns:a16="http://schemas.microsoft.com/office/drawing/2014/main" id="{8C189F0B-7D5A-38FB-940D-82B2F31B4DFC}"/>
              </a:ext>
            </a:extLst>
          </p:cNvPr>
          <p:cNvGraphicFramePr>
            <a:graphicFrameLocks noGrp="1"/>
          </p:cNvGraphicFramePr>
          <p:nvPr>
            <p:extLst>
              <p:ext uri="{D42A27DB-BD31-4B8C-83A1-F6EECF244321}">
                <p14:modId xmlns:p14="http://schemas.microsoft.com/office/powerpoint/2010/main" val="3194022397"/>
              </p:ext>
            </p:extLst>
          </p:nvPr>
        </p:nvGraphicFramePr>
        <p:xfrm>
          <a:off x="520798" y="3511296"/>
          <a:ext cx="11150406" cy="2637721"/>
        </p:xfrm>
        <a:graphic>
          <a:graphicData uri="http://schemas.openxmlformats.org/drawingml/2006/table">
            <a:tbl>
              <a:tblPr>
                <a:tableStyleId>{3B4B98B0-60AC-42C2-AFA5-B58CD77FA1E5}</a:tableStyleId>
              </a:tblPr>
              <a:tblGrid>
                <a:gridCol w="2362374">
                  <a:extLst>
                    <a:ext uri="{9D8B030D-6E8A-4147-A177-3AD203B41FA5}">
                      <a16:colId xmlns:a16="http://schemas.microsoft.com/office/drawing/2014/main" val="3147915486"/>
                    </a:ext>
                  </a:extLst>
                </a:gridCol>
                <a:gridCol w="4701124">
                  <a:extLst>
                    <a:ext uri="{9D8B030D-6E8A-4147-A177-3AD203B41FA5}">
                      <a16:colId xmlns:a16="http://schemas.microsoft.com/office/drawing/2014/main" val="4178466990"/>
                    </a:ext>
                  </a:extLst>
                </a:gridCol>
                <a:gridCol w="4086908">
                  <a:extLst>
                    <a:ext uri="{9D8B030D-6E8A-4147-A177-3AD203B41FA5}">
                      <a16:colId xmlns:a16="http://schemas.microsoft.com/office/drawing/2014/main" val="3076225299"/>
                    </a:ext>
                  </a:extLst>
                </a:gridCol>
              </a:tblGrid>
              <a:tr h="523184">
                <a:tc>
                  <a:txBody>
                    <a:bodyPr/>
                    <a:lstStyle/>
                    <a:p>
                      <a:pPr algn="ctr" fontAlgn="ctr"/>
                      <a:r>
                        <a:rPr lang="es-PE" sz="1800" b="1" u="none" strike="noStrike" dirty="0">
                          <a:effectLst/>
                          <a:latin typeface="Tw Cen MT Condensed" panose="020B0606020104020203" pitchFamily="34" charset="0"/>
                        </a:rPr>
                        <a:t>Aspecto</a:t>
                      </a:r>
                      <a:endParaRPr lang="es-PE" sz="1800" b="1"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b="1" u="none" strike="noStrike" dirty="0">
                          <a:effectLst/>
                          <a:latin typeface="Tw Cen MT Condensed" panose="020B0606020104020203" pitchFamily="34" charset="0"/>
                        </a:rPr>
                        <a:t>Diseño experimental</a:t>
                      </a:r>
                      <a:endParaRPr lang="es-PE" sz="1800" b="1"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b="1" u="none" strike="noStrike" dirty="0">
                          <a:effectLst/>
                          <a:latin typeface="Tw Cen MT Condensed" panose="020B0606020104020203" pitchFamily="34" charset="0"/>
                        </a:rPr>
                        <a:t>Modelo estadístico</a:t>
                      </a:r>
                      <a:endParaRPr lang="es-PE" sz="1800" b="1" i="0" u="none" strike="noStrike" dirty="0">
                        <a:solidFill>
                          <a:srgbClr val="000000"/>
                        </a:solidFill>
                        <a:effectLst/>
                        <a:latin typeface="Tw Cen MT Condensed" panose="020B0606020104020203" pitchFamily="34" charset="0"/>
                      </a:endParaRPr>
                    </a:p>
                  </a:txBody>
                  <a:tcPr marL="7620" marR="7620" marT="7620" marB="0" anchor="ctr"/>
                </a:tc>
                <a:extLst>
                  <a:ext uri="{0D108BD9-81ED-4DB2-BD59-A6C34878D82A}">
                    <a16:rowId xmlns:a16="http://schemas.microsoft.com/office/drawing/2014/main" val="444891273"/>
                  </a:ext>
                </a:extLst>
              </a:tr>
              <a:tr h="523184">
                <a:tc>
                  <a:txBody>
                    <a:bodyPr/>
                    <a:lstStyle/>
                    <a:p>
                      <a:pPr algn="ctr" fontAlgn="ctr"/>
                      <a:r>
                        <a:rPr lang="es-PE" sz="1800" u="none" strike="noStrike">
                          <a:effectLst/>
                          <a:latin typeface="Tw Cen MT Condensed" panose="020B0606020104020203" pitchFamily="34" charset="0"/>
                        </a:rPr>
                        <a:t>Momento de uso</a:t>
                      </a:r>
                      <a:endParaRPr lang="es-PE" sz="1800" b="1" i="0" u="none" strike="noStrike">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dirty="0">
                          <a:effectLst/>
                          <a:latin typeface="Tw Cen MT Condensed" panose="020B0606020104020203" pitchFamily="34" charset="0"/>
                        </a:rPr>
                        <a:t>Antes del experimento</a:t>
                      </a:r>
                      <a:endParaRPr lang="es-PE" sz="1800" b="0"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ES" sz="1800" u="none" strike="noStrike" dirty="0">
                          <a:effectLst/>
                          <a:latin typeface="Tw Cen MT Condensed" panose="020B0606020104020203" pitchFamily="34" charset="0"/>
                        </a:rPr>
                        <a:t>Después de recolectar los datos</a:t>
                      </a:r>
                      <a:endParaRPr lang="es-ES" sz="1800" b="0" i="0" u="none" strike="noStrike" dirty="0">
                        <a:solidFill>
                          <a:srgbClr val="000000"/>
                        </a:solidFill>
                        <a:effectLst/>
                        <a:latin typeface="Tw Cen MT Condensed" panose="020B0606020104020203" pitchFamily="34" charset="0"/>
                      </a:endParaRPr>
                    </a:p>
                  </a:txBody>
                  <a:tcPr marL="7620" marR="7620" marT="7620" marB="0" anchor="ctr"/>
                </a:tc>
                <a:extLst>
                  <a:ext uri="{0D108BD9-81ED-4DB2-BD59-A6C34878D82A}">
                    <a16:rowId xmlns:a16="http://schemas.microsoft.com/office/drawing/2014/main" val="3040955428"/>
                  </a:ext>
                </a:extLst>
              </a:tr>
              <a:tr h="523184">
                <a:tc>
                  <a:txBody>
                    <a:bodyPr/>
                    <a:lstStyle/>
                    <a:p>
                      <a:pPr algn="ctr" fontAlgn="ctr"/>
                      <a:r>
                        <a:rPr lang="es-PE" sz="1800" u="none" strike="noStrike">
                          <a:effectLst/>
                          <a:latin typeface="Tw Cen MT Condensed" panose="020B0606020104020203" pitchFamily="34" charset="0"/>
                        </a:rPr>
                        <a:t>Propósito</a:t>
                      </a:r>
                      <a:endParaRPr lang="es-PE" sz="1800" b="1" i="0" u="none" strike="noStrike">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dirty="0">
                          <a:effectLst/>
                          <a:latin typeface="Tw Cen MT Condensed" panose="020B0606020104020203" pitchFamily="34" charset="0"/>
                        </a:rPr>
                        <a:t>Planificar cómo recolectar datos</a:t>
                      </a:r>
                      <a:endParaRPr lang="es-PE" sz="1800" b="0"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a:effectLst/>
                          <a:latin typeface="Tw Cen MT Condensed" panose="020B0606020104020203" pitchFamily="34" charset="0"/>
                        </a:rPr>
                        <a:t>Analizar los datos recolectados</a:t>
                      </a:r>
                      <a:endParaRPr lang="es-PE" sz="1800" b="0" i="0" u="none" strike="noStrike">
                        <a:solidFill>
                          <a:srgbClr val="000000"/>
                        </a:solidFill>
                        <a:effectLst/>
                        <a:latin typeface="Tw Cen MT Condensed" panose="020B0606020104020203" pitchFamily="34" charset="0"/>
                      </a:endParaRPr>
                    </a:p>
                  </a:txBody>
                  <a:tcPr marL="7620" marR="7620" marT="7620" marB="0" anchor="ctr"/>
                </a:tc>
                <a:extLst>
                  <a:ext uri="{0D108BD9-81ED-4DB2-BD59-A6C34878D82A}">
                    <a16:rowId xmlns:a16="http://schemas.microsoft.com/office/drawing/2014/main" val="1786321606"/>
                  </a:ext>
                </a:extLst>
              </a:tr>
              <a:tr h="523184">
                <a:tc>
                  <a:txBody>
                    <a:bodyPr/>
                    <a:lstStyle/>
                    <a:p>
                      <a:pPr algn="ctr" fontAlgn="ctr"/>
                      <a:r>
                        <a:rPr lang="es-PE" sz="1800" u="none" strike="noStrike" dirty="0">
                          <a:effectLst/>
                          <a:latin typeface="Tw Cen MT Condensed" panose="020B0606020104020203" pitchFamily="34" charset="0"/>
                        </a:rPr>
                        <a:t>Controla</a:t>
                      </a:r>
                      <a:endParaRPr lang="es-PE" sz="1800" b="1"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dirty="0">
                          <a:effectLst/>
                          <a:latin typeface="Tw Cen MT Condensed" panose="020B0606020104020203" pitchFamily="34" charset="0"/>
                        </a:rPr>
                        <a:t>Variabilidad y asignación</a:t>
                      </a:r>
                      <a:endParaRPr lang="es-PE" sz="1800" b="0"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a:effectLst/>
                          <a:latin typeface="Tw Cen MT Condensed" panose="020B0606020104020203" pitchFamily="34" charset="0"/>
                        </a:rPr>
                        <a:t>Relación entre variables</a:t>
                      </a:r>
                      <a:endParaRPr lang="es-PE" sz="1800" b="0" i="0" u="none" strike="noStrike">
                        <a:solidFill>
                          <a:srgbClr val="000000"/>
                        </a:solidFill>
                        <a:effectLst/>
                        <a:latin typeface="Tw Cen MT Condensed" panose="020B0606020104020203" pitchFamily="34" charset="0"/>
                      </a:endParaRPr>
                    </a:p>
                  </a:txBody>
                  <a:tcPr marL="7620" marR="7620" marT="7620" marB="0" anchor="ctr"/>
                </a:tc>
                <a:extLst>
                  <a:ext uri="{0D108BD9-81ED-4DB2-BD59-A6C34878D82A}">
                    <a16:rowId xmlns:a16="http://schemas.microsoft.com/office/drawing/2014/main" val="1317682605"/>
                  </a:ext>
                </a:extLst>
              </a:tr>
              <a:tr h="544985">
                <a:tc>
                  <a:txBody>
                    <a:bodyPr/>
                    <a:lstStyle/>
                    <a:p>
                      <a:pPr algn="ctr" fontAlgn="ctr"/>
                      <a:r>
                        <a:rPr lang="es-PE" sz="1800" u="none" strike="noStrike" dirty="0">
                          <a:effectLst/>
                          <a:latin typeface="Tw Cen MT Condensed" panose="020B0606020104020203" pitchFamily="34" charset="0"/>
                        </a:rPr>
                        <a:t>Ejemplos</a:t>
                      </a:r>
                      <a:endParaRPr lang="es-PE" sz="1800" b="1"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dirty="0">
                          <a:effectLst/>
                          <a:latin typeface="Tw Cen MT Condensed" panose="020B0606020104020203" pitchFamily="34" charset="0"/>
                        </a:rPr>
                        <a:t>DCA, DBCA, factorial</a:t>
                      </a:r>
                      <a:endParaRPr lang="es-PE" sz="1800" b="0" i="0" u="none" strike="noStrike" dirty="0">
                        <a:solidFill>
                          <a:srgbClr val="000000"/>
                        </a:solidFill>
                        <a:effectLst/>
                        <a:latin typeface="Tw Cen MT Condensed" panose="020B0606020104020203" pitchFamily="34" charset="0"/>
                      </a:endParaRPr>
                    </a:p>
                  </a:txBody>
                  <a:tcPr marL="7620" marR="7620" marT="7620" marB="0" anchor="ctr"/>
                </a:tc>
                <a:tc>
                  <a:txBody>
                    <a:bodyPr/>
                    <a:lstStyle/>
                    <a:p>
                      <a:pPr algn="ctr" fontAlgn="ctr"/>
                      <a:r>
                        <a:rPr lang="es-PE" sz="1800" u="none" strike="noStrike" dirty="0">
                          <a:effectLst/>
                          <a:latin typeface="Tw Cen MT Condensed" panose="020B0606020104020203" pitchFamily="34" charset="0"/>
                        </a:rPr>
                        <a:t>ANOVA, regresión, modelos mixtos</a:t>
                      </a:r>
                      <a:endParaRPr lang="es-PE" sz="1800" b="0" i="0" u="none" strike="noStrike" dirty="0">
                        <a:solidFill>
                          <a:srgbClr val="000000"/>
                        </a:solidFill>
                        <a:effectLst/>
                        <a:latin typeface="Tw Cen MT Condensed" panose="020B0606020104020203" pitchFamily="34" charset="0"/>
                      </a:endParaRPr>
                    </a:p>
                  </a:txBody>
                  <a:tcPr marL="7620" marR="7620" marT="7620" marB="0" anchor="ctr"/>
                </a:tc>
                <a:extLst>
                  <a:ext uri="{0D108BD9-81ED-4DB2-BD59-A6C34878D82A}">
                    <a16:rowId xmlns:a16="http://schemas.microsoft.com/office/drawing/2014/main" val="31592369"/>
                  </a:ext>
                </a:extLst>
              </a:tr>
            </a:tbl>
          </a:graphicData>
        </a:graphic>
      </p:graphicFrame>
    </p:spTree>
    <p:extLst>
      <p:ext uri="{BB962C8B-B14F-4D97-AF65-F5344CB8AC3E}">
        <p14:creationId xmlns:p14="http://schemas.microsoft.com/office/powerpoint/2010/main" val="50261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F0B1174-ADD4-FE32-E57B-B4D79E5F58B7}"/>
              </a:ext>
            </a:extLst>
          </p:cNvPr>
          <p:cNvSpPr/>
          <p:nvPr/>
        </p:nvSpPr>
        <p:spPr>
          <a:xfrm>
            <a:off x="196296" y="325989"/>
            <a:ext cx="11786430" cy="736846"/>
          </a:xfrm>
          <a:prstGeom prst="rect">
            <a:avLst/>
          </a:prstGeom>
          <a:solidFill>
            <a:schemeClr val="accent1">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BB9FB854-7E8A-466B-E45B-FB4760F843CB}"/>
              </a:ext>
            </a:extLst>
          </p:cNvPr>
          <p:cNvSpPr/>
          <p:nvPr/>
        </p:nvSpPr>
        <p:spPr>
          <a:xfrm>
            <a:off x="1653331" y="312170"/>
            <a:ext cx="2834662" cy="761450"/>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6">
            <a:extLst>
              <a:ext uri="{FF2B5EF4-FFF2-40B4-BE49-F238E27FC236}">
                <a16:creationId xmlns:a16="http://schemas.microsoft.com/office/drawing/2014/main" id="{DC401EFF-6ABD-255B-4B75-08464C0F0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975" y="79553"/>
            <a:ext cx="1114394" cy="1115556"/>
          </a:xfrm>
          <a:prstGeom prst="rect">
            <a:avLst/>
          </a:prstGeom>
        </p:spPr>
      </p:pic>
      <p:pic>
        <p:nvPicPr>
          <p:cNvPr id="8" name="Picture 4" descr="Logotipo - UNTRM">
            <a:extLst>
              <a:ext uri="{FF2B5EF4-FFF2-40B4-BE49-F238E27FC236}">
                <a16:creationId xmlns:a16="http://schemas.microsoft.com/office/drawing/2014/main" id="{3F4E9855-8A17-D74F-07A0-4B37B8077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a:stretch/>
        </p:blipFill>
        <p:spPr bwMode="auto">
          <a:xfrm>
            <a:off x="418631" y="79553"/>
            <a:ext cx="4049016" cy="12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983AB8CB-6493-5F54-7111-BCEAB7BE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748" y="244914"/>
            <a:ext cx="2799467" cy="1062922"/>
          </a:xfrm>
          <a:prstGeom prst="rect">
            <a:avLst/>
          </a:prstGeom>
        </p:spPr>
      </p:pic>
      <p:pic>
        <p:nvPicPr>
          <p:cNvPr id="2" name="Imagen 1" descr="Imagen que contiene dibujo&#10;&#10;Descripción generada automáticamente">
            <a:extLst>
              <a:ext uri="{FF2B5EF4-FFF2-40B4-BE49-F238E27FC236}">
                <a16:creationId xmlns:a16="http://schemas.microsoft.com/office/drawing/2014/main" id="{743832F5-0749-7FC7-9C7C-9BD699AF3D4D}"/>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524" b="93878" l="3216" r="96784">
                        <a14:foregroundMark x1="64035" y1="83673" x2="64035" y2="83673"/>
                        <a14:foregroundMark x1="78070" y1="79592" x2="78070" y2="79592"/>
                        <a14:foregroundMark x1="89766" y1="72789" x2="89766" y2="72789"/>
                        <a14:foregroundMark x1="89181" y1="70748" x2="89181" y2="70748"/>
                        <a14:foregroundMark x1="92690" y1="65986" x2="92690" y2="65986"/>
                        <a14:foregroundMark x1="96784" y1="85714" x2="96784" y2="85714"/>
                        <a14:foregroundMark x1="60234" y1="70068" x2="60234" y2="70068"/>
                        <a14:foregroundMark x1="57602" y1="89116" x2="57602" y2="89116"/>
                        <a14:foregroundMark x1="52632" y1="53741" x2="52632" y2="53741"/>
                        <a14:foregroundMark x1="61404" y1="92517" x2="61404" y2="92517"/>
                        <a14:foregroundMark x1="52339" y1="89796" x2="52339" y2="89796"/>
                        <a14:foregroundMark x1="34503" y1="92517" x2="34503" y2="92517"/>
                        <a14:foregroundMark x1="55263" y1="91837" x2="55263" y2="91837"/>
                        <a14:foregroundMark x1="55263" y1="93878" x2="55263" y2="93878"/>
                        <a14:foregroundMark x1="54678" y1="78912" x2="54678" y2="78912"/>
                        <a14:foregroundMark x1="20468" y1="68707" x2="20468" y2="68707"/>
                        <a14:foregroundMark x1="7602" y1="68027" x2="7602" y2="68027"/>
                        <a14:foregroundMark x1="3216" y1="70068" x2="3216" y2="70068"/>
                        <a14:foregroundMark x1="37135" y1="42857" x2="37135" y2="42857"/>
                        <a14:foregroundMark x1="42398" y1="25850" x2="42398" y2="25850"/>
                        <a14:foregroundMark x1="47076" y1="16327" x2="47076" y2="16327"/>
                        <a14:foregroundMark x1="51170" y1="12245" x2="51170" y2="12245"/>
                        <a14:foregroundMark x1="55848" y1="9524" x2="55848" y2="9524"/>
                        <a14:foregroundMark x1="63158" y1="9524" x2="63158" y2="9524"/>
                        <a14:foregroundMark x1="68713" y1="14286" x2="68713" y2="14286"/>
                        <a14:foregroundMark x1="74561" y1="26531" x2="74561" y2="26531"/>
                        <a14:foregroundMark x1="83626" y1="91156" x2="83626" y2="91156"/>
                      </a14:backgroundRemoval>
                    </a14:imgEffect>
                  </a14:imgLayer>
                </a14:imgProps>
              </a:ext>
              <a:ext uri="{28A0092B-C50C-407E-A947-70E740481C1C}">
                <a14:useLocalDpi xmlns:a14="http://schemas.microsoft.com/office/drawing/2010/main" val="0"/>
              </a:ext>
            </a:extLst>
          </a:blip>
          <a:stretch>
            <a:fillRect/>
          </a:stretch>
        </p:blipFill>
        <p:spPr>
          <a:xfrm>
            <a:off x="418631" y="6373715"/>
            <a:ext cx="1126705" cy="484285"/>
          </a:xfrm>
          <a:prstGeom prst="rect">
            <a:avLst/>
          </a:prstGeom>
        </p:spPr>
      </p:pic>
      <p:sp>
        <p:nvSpPr>
          <p:cNvPr id="3" name="CuadroTexto 2">
            <a:extLst>
              <a:ext uri="{FF2B5EF4-FFF2-40B4-BE49-F238E27FC236}">
                <a16:creationId xmlns:a16="http://schemas.microsoft.com/office/drawing/2014/main" id="{362569AB-5CA7-F205-728C-342552AD971E}"/>
              </a:ext>
            </a:extLst>
          </p:cNvPr>
          <p:cNvSpPr txBox="1"/>
          <p:nvPr/>
        </p:nvSpPr>
        <p:spPr>
          <a:xfrm>
            <a:off x="520798" y="1291374"/>
            <a:ext cx="5203346" cy="369332"/>
          </a:xfrm>
          <a:prstGeom prst="rect">
            <a:avLst/>
          </a:prstGeom>
          <a:noFill/>
        </p:spPr>
        <p:txBody>
          <a:bodyPr wrap="square" rtlCol="0">
            <a:spAutoFit/>
          </a:bodyPr>
          <a:lstStyle/>
          <a:p>
            <a:r>
              <a:rPr lang="es-ES" dirty="0">
                <a:latin typeface="Tw Cen MT Condensed Extra Bold" panose="020B0803020202020204" pitchFamily="34" charset="0"/>
              </a:rPr>
              <a:t>PRUEBAS PARAMETRICAS – MODELOS LINEALES SIMPLES </a:t>
            </a:r>
            <a:endParaRPr lang="es-PE" dirty="0">
              <a:latin typeface="Tw Cen MT Condensed Extra Bold" panose="020B0803020202020204" pitchFamily="34" charset="0"/>
            </a:endParaRPr>
          </a:p>
        </p:txBody>
      </p:sp>
      <p:sp>
        <p:nvSpPr>
          <p:cNvPr id="11" name="CuadroTexto 10">
            <a:extLst>
              <a:ext uri="{FF2B5EF4-FFF2-40B4-BE49-F238E27FC236}">
                <a16:creationId xmlns:a16="http://schemas.microsoft.com/office/drawing/2014/main" id="{9163BF58-DFA5-0501-93E2-1BB791FD7483}"/>
              </a:ext>
            </a:extLst>
          </p:cNvPr>
          <p:cNvSpPr txBox="1"/>
          <p:nvPr/>
        </p:nvSpPr>
        <p:spPr>
          <a:xfrm>
            <a:off x="520798" y="1660706"/>
            <a:ext cx="4764434" cy="646331"/>
          </a:xfrm>
          <a:prstGeom prst="rect">
            <a:avLst/>
          </a:prstGeom>
          <a:noFill/>
        </p:spPr>
        <p:txBody>
          <a:bodyPr wrap="square">
            <a:spAutoFit/>
          </a:bodyPr>
          <a:lstStyle/>
          <a:p>
            <a:pPr algn="just"/>
            <a:r>
              <a:rPr lang="es-ES" dirty="0">
                <a:latin typeface="Tw Cen MT Condensed" panose="020B0606020104020203" pitchFamily="34" charset="0"/>
              </a:rPr>
              <a:t>Son métodos estadísticos que comparan parámetros poblacionales, asumiendo normalidad en los datos y homogeneidad de varianzas.</a:t>
            </a:r>
            <a:endParaRPr lang="es-PE" dirty="0">
              <a:latin typeface="Tw Cen MT Condensed" panose="020B0606020104020203" pitchFamily="34" charset="0"/>
            </a:endParaRPr>
          </a:p>
        </p:txBody>
      </p:sp>
      <p:sp>
        <p:nvSpPr>
          <p:cNvPr id="18" name="CuadroTexto 17">
            <a:extLst>
              <a:ext uri="{FF2B5EF4-FFF2-40B4-BE49-F238E27FC236}">
                <a16:creationId xmlns:a16="http://schemas.microsoft.com/office/drawing/2014/main" id="{F09EE952-E1C9-6CB1-BAE2-BA3666647E64}"/>
              </a:ext>
            </a:extLst>
          </p:cNvPr>
          <p:cNvSpPr txBox="1"/>
          <p:nvPr/>
        </p:nvSpPr>
        <p:spPr>
          <a:xfrm>
            <a:off x="6001922" y="1298318"/>
            <a:ext cx="5669280" cy="369332"/>
          </a:xfrm>
          <a:prstGeom prst="rect">
            <a:avLst/>
          </a:prstGeom>
          <a:noFill/>
        </p:spPr>
        <p:txBody>
          <a:bodyPr wrap="square" rtlCol="0">
            <a:spAutoFit/>
          </a:bodyPr>
          <a:lstStyle/>
          <a:p>
            <a:r>
              <a:rPr lang="es-ES" b="1" dirty="0">
                <a:latin typeface="Tw Cen MT Condensed" panose="020B0606020104020203" pitchFamily="34" charset="0"/>
              </a:rPr>
              <a:t>Supuestos Fundamentales de ANOVA</a:t>
            </a:r>
          </a:p>
        </p:txBody>
      </p:sp>
      <p:graphicFrame>
        <p:nvGraphicFramePr>
          <p:cNvPr id="24" name="Diagrama 23">
            <a:extLst>
              <a:ext uri="{FF2B5EF4-FFF2-40B4-BE49-F238E27FC236}">
                <a16:creationId xmlns:a16="http://schemas.microsoft.com/office/drawing/2014/main" id="{53A3DAF2-839E-C3FD-79D7-9D52F8D25CF8}"/>
              </a:ext>
            </a:extLst>
          </p:cNvPr>
          <p:cNvGraphicFramePr/>
          <p:nvPr>
            <p:extLst>
              <p:ext uri="{D42A27DB-BD31-4B8C-83A1-F6EECF244321}">
                <p14:modId xmlns:p14="http://schemas.microsoft.com/office/powerpoint/2010/main" val="3740323604"/>
              </p:ext>
            </p:extLst>
          </p:nvPr>
        </p:nvGraphicFramePr>
        <p:xfrm>
          <a:off x="520798" y="2206462"/>
          <a:ext cx="4630928" cy="43787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5" name="Diagrama 34">
            <a:extLst>
              <a:ext uri="{FF2B5EF4-FFF2-40B4-BE49-F238E27FC236}">
                <a16:creationId xmlns:a16="http://schemas.microsoft.com/office/drawing/2014/main" id="{EE4B30D1-9252-8FD3-EBE5-341D1C630CD2}"/>
              </a:ext>
            </a:extLst>
          </p:cNvPr>
          <p:cNvGraphicFramePr/>
          <p:nvPr>
            <p:extLst>
              <p:ext uri="{D42A27DB-BD31-4B8C-83A1-F6EECF244321}">
                <p14:modId xmlns:p14="http://schemas.microsoft.com/office/powerpoint/2010/main" val="2736371908"/>
              </p:ext>
            </p:extLst>
          </p:nvPr>
        </p:nvGraphicFramePr>
        <p:xfrm>
          <a:off x="6001922" y="1837944"/>
          <a:ext cx="5669280" cy="453577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0488568"/>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2236</Words>
  <Application>Microsoft Office PowerPoint</Application>
  <PresentationFormat>Panorámica</PresentationFormat>
  <Paragraphs>219</Paragraphs>
  <Slides>19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Calibri Light</vt:lpstr>
      <vt:lpstr>Tw Cen MT Condensed</vt:lpstr>
      <vt:lpstr>Tw Cen MT Condensed Extra Bold</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Henry Santillan Culquimboz</dc:creator>
  <cp:lastModifiedBy>Henry Santillan Culquimboz</cp:lastModifiedBy>
  <cp:revision>16</cp:revision>
  <dcterms:created xsi:type="dcterms:W3CDTF">2025-05-22T14:28:04Z</dcterms:created>
  <dcterms:modified xsi:type="dcterms:W3CDTF">2025-05-28T21:41:25Z</dcterms:modified>
</cp:coreProperties>
</file>